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9" r:id="rId5"/>
    <p:sldId id="264" r:id="rId6"/>
    <p:sldId id="263" r:id="rId7"/>
    <p:sldId id="265" r:id="rId8"/>
    <p:sldId id="266" r:id="rId9"/>
    <p:sldId id="268" r:id="rId10"/>
    <p:sldId id="269" r:id="rId11"/>
    <p:sldId id="270"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68DE4D4-8088-45D1-92C5-4BE272716F21}"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848C7C-F162-4F72-8404-9A8A228A0FA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68DE4D4-8088-45D1-92C5-4BE272716F21}"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848C7C-F162-4F72-8404-9A8A228A0FA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68DE4D4-8088-45D1-92C5-4BE272716F21}"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848C7C-F162-4F72-8404-9A8A228A0FA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68DE4D4-8088-45D1-92C5-4BE272716F21}"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848C7C-F162-4F72-8404-9A8A228A0FA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68DE4D4-8088-45D1-92C5-4BE272716F21}"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848C7C-F162-4F72-8404-9A8A228A0FA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68DE4D4-8088-45D1-92C5-4BE272716F21}" type="datetimeFigureOut">
              <a:rPr lang="zh-CN" altLang="en-US" smtClean="0"/>
              <a:pPr/>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848C7C-F162-4F72-8404-9A8A228A0FA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68DE4D4-8088-45D1-92C5-4BE272716F21}" type="datetimeFigureOut">
              <a:rPr lang="zh-CN" altLang="en-US" smtClean="0"/>
              <a:pPr/>
              <a:t>2017/7/6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848C7C-F162-4F72-8404-9A8A228A0FA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8DE4D4-8088-45D1-92C5-4BE272716F21}" type="datetimeFigureOut">
              <a:rPr lang="zh-CN" altLang="en-US" smtClean="0"/>
              <a:pPr/>
              <a:t>2017/7/6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848C7C-F162-4F72-8404-9A8A228A0FA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8DE4D4-8088-45D1-92C5-4BE272716F21}" type="datetimeFigureOut">
              <a:rPr lang="zh-CN" altLang="en-US" smtClean="0"/>
              <a:pPr/>
              <a:t>2017/7/6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848C7C-F162-4F72-8404-9A8A228A0FA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68DE4D4-8088-45D1-92C5-4BE272716F21}" type="datetimeFigureOut">
              <a:rPr lang="zh-CN" altLang="en-US" smtClean="0"/>
              <a:pPr/>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848C7C-F162-4F72-8404-9A8A228A0FA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68DE4D4-8088-45D1-92C5-4BE272716F21}" type="datetimeFigureOut">
              <a:rPr lang="zh-CN" altLang="en-US" smtClean="0"/>
              <a:pPr/>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848C7C-F162-4F72-8404-9A8A228A0FA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DE4D4-8088-45D1-92C5-4BE272716F21}" type="datetimeFigureOut">
              <a:rPr lang="zh-CN" altLang="en-US" smtClean="0"/>
              <a:pPr/>
              <a:t>2017/7/6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48C7C-F162-4F72-8404-9A8A228A0FA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
            </a:r>
            <a:br>
              <a:rPr lang="en-US" altLang="zh-CN" dirty="0" smtClean="0"/>
            </a:br>
            <a:endParaRPr lang="zh-CN" altLang="en-US" dirty="0"/>
          </a:p>
        </p:txBody>
      </p:sp>
      <p:sp>
        <p:nvSpPr>
          <p:cNvPr id="4" name="TextBox 3"/>
          <p:cNvSpPr txBox="1"/>
          <p:nvPr/>
        </p:nvSpPr>
        <p:spPr>
          <a:xfrm>
            <a:off x="1249277" y="1071546"/>
            <a:ext cx="5394425" cy="4770537"/>
          </a:xfrm>
          <a:prstGeom prst="rect">
            <a:avLst/>
          </a:prstGeom>
          <a:noFill/>
        </p:spPr>
        <p:txBody>
          <a:bodyPr wrap="none" rtlCol="0">
            <a:spAutoFit/>
          </a:bodyPr>
          <a:lstStyle/>
          <a:p>
            <a:pPr algn="ctr">
              <a:lnSpc>
                <a:spcPct val="200000"/>
              </a:lnSpc>
            </a:pPr>
            <a:r>
              <a:rPr lang="zh-CN" altLang="en-US" sz="4000" dirty="0" smtClean="0"/>
              <a:t>会议内容</a:t>
            </a:r>
            <a:endParaRPr lang="en-US" altLang="zh-CN" sz="4000" dirty="0" smtClean="0"/>
          </a:p>
          <a:p>
            <a:pPr>
              <a:lnSpc>
                <a:spcPct val="200000"/>
              </a:lnSpc>
            </a:pPr>
            <a:r>
              <a:rPr lang="en-US" altLang="zh-CN" sz="2800" dirty="0" smtClean="0"/>
              <a:t>1</a:t>
            </a:r>
            <a:r>
              <a:rPr lang="zh-CN" altLang="en-US" sz="2800" dirty="0" smtClean="0"/>
              <a:t>、气瓶与集中供气安全管理规定</a:t>
            </a:r>
            <a:endParaRPr lang="en-US" altLang="zh-CN" sz="2800" dirty="0" smtClean="0"/>
          </a:p>
          <a:p>
            <a:pPr>
              <a:lnSpc>
                <a:spcPct val="200000"/>
              </a:lnSpc>
            </a:pPr>
            <a:r>
              <a:rPr lang="en-US" altLang="zh-CN" sz="2800" dirty="0" smtClean="0"/>
              <a:t>2</a:t>
            </a:r>
            <a:r>
              <a:rPr lang="zh-CN" altLang="en-US" sz="2800" dirty="0" smtClean="0"/>
              <a:t>、危险化学品库房管理规定</a:t>
            </a:r>
            <a:endParaRPr lang="en-US" altLang="zh-CN" sz="2800" dirty="0" smtClean="0"/>
          </a:p>
          <a:p>
            <a:pPr>
              <a:lnSpc>
                <a:spcPct val="200000"/>
              </a:lnSpc>
            </a:pPr>
            <a:r>
              <a:rPr lang="en-US" altLang="zh-CN" sz="2800" dirty="0" smtClean="0"/>
              <a:t>3</a:t>
            </a:r>
            <a:r>
              <a:rPr lang="zh-CN" altLang="en-US" sz="2800" dirty="0" smtClean="0"/>
              <a:t>、反应釜管理经验交流</a:t>
            </a:r>
            <a:endParaRPr lang="en-US" altLang="zh-CN" sz="2800" dirty="0" smtClean="0"/>
          </a:p>
          <a:p>
            <a:pPr>
              <a:lnSpc>
                <a:spcPct val="200000"/>
              </a:lnSpc>
            </a:pPr>
            <a:r>
              <a:rPr lang="en-US" altLang="zh-CN" sz="2800" dirty="0" smtClean="0"/>
              <a:t>4</a:t>
            </a:r>
            <a:r>
              <a:rPr lang="zh-CN" altLang="en-US" sz="2800" dirty="0" smtClean="0"/>
              <a:t>、四季度安全检查工作布置</a:t>
            </a:r>
            <a:endParaRPr lang="zh-CN" alt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357166"/>
            <a:ext cx="8215370"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n-US" altLang="en-US" sz="1400" b="1" dirty="0" smtClean="0">
                <a:solidFill>
                  <a:srgbClr val="002060"/>
                </a:solidFill>
                <a:latin typeface="+mn-ea"/>
              </a:rPr>
              <a:t>3  </a:t>
            </a:r>
            <a:r>
              <a:rPr lang="zh-CN" altLang="en-US" sz="1400" b="1" dirty="0">
                <a:solidFill>
                  <a:srgbClr val="002060"/>
                </a:solidFill>
                <a:latin typeface="+mn-ea"/>
              </a:rPr>
              <a:t>管理</a:t>
            </a:r>
          </a:p>
          <a:p>
            <a:pPr>
              <a:lnSpc>
                <a:spcPct val="150000"/>
              </a:lnSpc>
            </a:pPr>
            <a:r>
              <a:rPr lang="en-US" altLang="en-US" sz="1400" b="1" dirty="0" smtClean="0">
                <a:solidFill>
                  <a:srgbClr val="002060"/>
                </a:solidFill>
                <a:latin typeface="+mn-ea"/>
              </a:rPr>
              <a:t>3.1 </a:t>
            </a:r>
            <a:r>
              <a:rPr lang="zh-CN" altLang="en-US" sz="1400" b="1" dirty="0" smtClean="0">
                <a:solidFill>
                  <a:srgbClr val="002060"/>
                </a:solidFill>
                <a:latin typeface="+mn-ea"/>
              </a:rPr>
              <a:t>库房</a:t>
            </a:r>
            <a:r>
              <a:rPr lang="zh-CN" altLang="en-US" sz="1400" b="1" dirty="0">
                <a:solidFill>
                  <a:srgbClr val="002060"/>
                </a:solidFill>
                <a:latin typeface="+mn-ea"/>
              </a:rPr>
              <a:t>条件</a:t>
            </a:r>
          </a:p>
          <a:p>
            <a:pPr>
              <a:lnSpc>
                <a:spcPct val="150000"/>
              </a:lnSpc>
            </a:pPr>
            <a:r>
              <a:rPr lang="en-US" altLang="en-US" sz="1400" dirty="0">
                <a:solidFill>
                  <a:srgbClr val="002060"/>
                </a:solidFill>
                <a:latin typeface="+mn-ea"/>
              </a:rPr>
              <a:t>1</a:t>
            </a:r>
            <a:r>
              <a:rPr lang="zh-CN" altLang="en-US" sz="1400" dirty="0">
                <a:solidFill>
                  <a:srgbClr val="002060"/>
                </a:solidFill>
                <a:latin typeface="+mn-ea"/>
              </a:rPr>
              <a:t>） 危险化学品库房要干燥、易于通风、密闭和避光，并符合防火、防爆、防潮、防冻、防盗等安全要求，</a:t>
            </a:r>
            <a:r>
              <a:rPr lang="zh-CN" altLang="en-US" sz="1400" b="1" dirty="0">
                <a:solidFill>
                  <a:srgbClr val="FF0000"/>
                </a:solidFill>
                <a:latin typeface="+mn-ea"/>
              </a:rPr>
              <a:t>楼内</a:t>
            </a:r>
            <a:r>
              <a:rPr lang="zh-CN" altLang="en-US" sz="1400" dirty="0">
                <a:solidFill>
                  <a:srgbClr val="002060"/>
                </a:solidFill>
                <a:latin typeface="+mn-ea"/>
              </a:rPr>
              <a:t>临时周转点只能存放</a:t>
            </a:r>
            <a:r>
              <a:rPr lang="zh-CN" altLang="en-US" sz="1400" b="1" dirty="0">
                <a:solidFill>
                  <a:srgbClr val="FF0000"/>
                </a:solidFill>
                <a:latin typeface="+mn-ea"/>
              </a:rPr>
              <a:t>少量临时性</a:t>
            </a:r>
            <a:r>
              <a:rPr lang="zh-CN" altLang="en-US" sz="1400" dirty="0">
                <a:solidFill>
                  <a:srgbClr val="002060"/>
                </a:solidFill>
                <a:latin typeface="+mn-ea"/>
              </a:rPr>
              <a:t>的危险化学品。</a:t>
            </a:r>
          </a:p>
          <a:p>
            <a:pPr>
              <a:lnSpc>
                <a:spcPct val="150000"/>
              </a:lnSpc>
            </a:pPr>
            <a:r>
              <a:rPr lang="en-US" altLang="en-US" sz="1400" dirty="0">
                <a:solidFill>
                  <a:srgbClr val="002060"/>
                </a:solidFill>
                <a:latin typeface="+mn-ea"/>
              </a:rPr>
              <a:t>2</a:t>
            </a:r>
            <a:r>
              <a:rPr lang="zh-CN" altLang="en-US" sz="1400" dirty="0">
                <a:solidFill>
                  <a:srgbClr val="002060"/>
                </a:solidFill>
                <a:latin typeface="+mn-ea"/>
              </a:rPr>
              <a:t>）储存的危险化学品应有</a:t>
            </a:r>
            <a:r>
              <a:rPr lang="zh-CN" altLang="en-US" sz="1400" b="1" dirty="0">
                <a:solidFill>
                  <a:srgbClr val="FF0000"/>
                </a:solidFill>
                <a:latin typeface="+mn-ea"/>
              </a:rPr>
              <a:t>明显的标签</a:t>
            </a:r>
            <a:r>
              <a:rPr lang="zh-CN" altLang="en-US" sz="1400" dirty="0">
                <a:solidFill>
                  <a:srgbClr val="002060"/>
                </a:solidFill>
                <a:latin typeface="+mn-ea"/>
              </a:rPr>
              <a:t>，标名与物品要相符。各类危险品不得与禁忌物混合储存，需根据危险化学品品种特性，</a:t>
            </a:r>
            <a:r>
              <a:rPr lang="zh-CN" altLang="en-US" sz="1400" b="1" dirty="0">
                <a:solidFill>
                  <a:srgbClr val="FF0000"/>
                </a:solidFill>
                <a:latin typeface="+mn-ea"/>
              </a:rPr>
              <a:t>分类、分区存放</a:t>
            </a:r>
            <a:r>
              <a:rPr lang="zh-CN" altLang="en-US" sz="1400" dirty="0">
                <a:solidFill>
                  <a:srgbClr val="002060"/>
                </a:solidFill>
                <a:latin typeface="+mn-ea"/>
              </a:rPr>
              <a:t>，易燃气体不得与助燃气体同库存放。</a:t>
            </a:r>
          </a:p>
          <a:p>
            <a:pPr>
              <a:lnSpc>
                <a:spcPct val="150000"/>
              </a:lnSpc>
            </a:pPr>
            <a:r>
              <a:rPr lang="en-US" altLang="en-US" sz="1400" dirty="0">
                <a:solidFill>
                  <a:srgbClr val="002060"/>
                </a:solidFill>
                <a:latin typeface="+mn-ea"/>
              </a:rPr>
              <a:t>3</a:t>
            </a:r>
            <a:r>
              <a:rPr lang="zh-CN" altLang="en-US" sz="1400" dirty="0">
                <a:solidFill>
                  <a:srgbClr val="002060"/>
                </a:solidFill>
                <a:latin typeface="+mn-ea"/>
              </a:rPr>
              <a:t>）储存剧毒化学品的库房应安装防盗报警器和监控系统，库门装双锁。</a:t>
            </a:r>
          </a:p>
          <a:p>
            <a:pPr>
              <a:lnSpc>
                <a:spcPct val="150000"/>
              </a:lnSpc>
            </a:pPr>
            <a:r>
              <a:rPr lang="en-US" altLang="en-US" sz="1400" b="1" dirty="0">
                <a:solidFill>
                  <a:srgbClr val="002060"/>
                </a:solidFill>
                <a:latin typeface="+mn-ea"/>
              </a:rPr>
              <a:t>3.2</a:t>
            </a:r>
            <a:r>
              <a:rPr lang="zh-CN" altLang="en-US" sz="1400" b="1" dirty="0">
                <a:solidFill>
                  <a:srgbClr val="002060"/>
                </a:solidFill>
                <a:latin typeface="+mn-ea"/>
              </a:rPr>
              <a:t>安全、环境要求</a:t>
            </a:r>
          </a:p>
          <a:p>
            <a:pPr>
              <a:lnSpc>
                <a:spcPct val="150000"/>
              </a:lnSpc>
            </a:pPr>
            <a:r>
              <a:rPr lang="en-US" altLang="en-US" sz="1400" dirty="0">
                <a:solidFill>
                  <a:srgbClr val="002060"/>
                </a:solidFill>
                <a:latin typeface="+mn-ea"/>
              </a:rPr>
              <a:t>1</a:t>
            </a:r>
            <a:r>
              <a:rPr lang="zh-CN" altLang="en-US" sz="1400" dirty="0">
                <a:solidFill>
                  <a:srgbClr val="002060"/>
                </a:solidFill>
                <a:latin typeface="+mn-ea"/>
              </a:rPr>
              <a:t>）各研究组应指定具有专业知识的专人管理危险化学品库房，实行建档管理，并全面负责危险化学品的安全。</a:t>
            </a:r>
          </a:p>
          <a:p>
            <a:pPr>
              <a:lnSpc>
                <a:spcPct val="150000"/>
              </a:lnSpc>
            </a:pPr>
            <a:r>
              <a:rPr lang="en-US" altLang="en-US" sz="1400" dirty="0">
                <a:solidFill>
                  <a:srgbClr val="002060"/>
                </a:solidFill>
                <a:latin typeface="+mn-ea"/>
              </a:rPr>
              <a:t>2</a:t>
            </a:r>
            <a:r>
              <a:rPr lang="zh-CN" altLang="en-US" sz="1400" dirty="0">
                <a:solidFill>
                  <a:srgbClr val="002060"/>
                </a:solidFill>
                <a:latin typeface="+mn-ea"/>
              </a:rPr>
              <a:t>）</a:t>
            </a:r>
            <a:r>
              <a:rPr lang="zh-CN" altLang="en-US" sz="1400" b="1" dirty="0">
                <a:solidFill>
                  <a:srgbClr val="FF0000"/>
                </a:solidFill>
                <a:latin typeface="+mn-ea"/>
              </a:rPr>
              <a:t>剧毒</a:t>
            </a:r>
            <a:r>
              <a:rPr lang="zh-CN" altLang="en-US" sz="1400" dirty="0">
                <a:solidFill>
                  <a:srgbClr val="002060"/>
                </a:solidFill>
                <a:latin typeface="+mn-ea"/>
              </a:rPr>
              <a:t>化学品必须在</a:t>
            </a:r>
            <a:r>
              <a:rPr lang="zh-CN" altLang="en-US" sz="1400" b="1" dirty="0">
                <a:solidFill>
                  <a:srgbClr val="FF0000"/>
                </a:solidFill>
                <a:latin typeface="+mn-ea"/>
              </a:rPr>
              <a:t>专用库房</a:t>
            </a:r>
            <a:r>
              <a:rPr lang="zh-CN" altLang="en-US" sz="1400" dirty="0">
                <a:solidFill>
                  <a:srgbClr val="002060"/>
                </a:solidFill>
                <a:latin typeface="+mn-ea"/>
              </a:rPr>
              <a:t>内单独存放，需建立双人保管、双人领取、双人使用、双人把锁、双本帐的管理制度，严禁将剧毒化学品转借、赠送、卖给其他单位或个人。</a:t>
            </a:r>
          </a:p>
          <a:p>
            <a:pPr>
              <a:lnSpc>
                <a:spcPct val="150000"/>
              </a:lnSpc>
            </a:pPr>
            <a:r>
              <a:rPr lang="en-US" altLang="en-US" sz="1400" dirty="0">
                <a:solidFill>
                  <a:srgbClr val="002060"/>
                </a:solidFill>
                <a:latin typeface="+mn-ea"/>
              </a:rPr>
              <a:t>3</a:t>
            </a:r>
            <a:r>
              <a:rPr lang="zh-CN" altLang="en-US" sz="1400" dirty="0">
                <a:solidFill>
                  <a:srgbClr val="002060"/>
                </a:solidFill>
                <a:latin typeface="+mn-ea"/>
              </a:rPr>
              <a:t>）各研究组应根据在危险化学品性质在危险化学品库房，配备和完善气体检测报警、通风设施、喷淋设施、安全标示等安全设施，并给操作人员配备可靠的个人安全防护用品</a:t>
            </a:r>
          </a:p>
          <a:p>
            <a:pPr>
              <a:lnSpc>
                <a:spcPct val="150000"/>
              </a:lnSpc>
            </a:pPr>
            <a:r>
              <a:rPr lang="en-US" altLang="en-US" sz="1400" dirty="0">
                <a:solidFill>
                  <a:srgbClr val="002060"/>
                </a:solidFill>
                <a:latin typeface="+mn-ea"/>
              </a:rPr>
              <a:t>4</a:t>
            </a:r>
            <a:r>
              <a:rPr lang="zh-CN" altLang="en-US" sz="1400" dirty="0">
                <a:solidFill>
                  <a:srgbClr val="002060"/>
                </a:solidFill>
                <a:latin typeface="+mn-ea"/>
              </a:rPr>
              <a:t>）遇火、遇热、遇潮能引起燃烧、爆炸或发生化学反应，产生有毒气体的危险化学品不得在潮湿、积水的建筑物中储存。</a:t>
            </a:r>
          </a:p>
          <a:p>
            <a:pPr>
              <a:lnSpc>
                <a:spcPct val="150000"/>
              </a:lnSpc>
            </a:pPr>
            <a:r>
              <a:rPr lang="en-US" altLang="en-US" sz="1400" dirty="0">
                <a:solidFill>
                  <a:srgbClr val="002060"/>
                </a:solidFill>
                <a:latin typeface="+mn-ea"/>
              </a:rPr>
              <a:t>5</a:t>
            </a:r>
            <a:r>
              <a:rPr lang="zh-CN" altLang="en-US" sz="1400" dirty="0">
                <a:solidFill>
                  <a:srgbClr val="002060"/>
                </a:solidFill>
                <a:latin typeface="+mn-ea"/>
              </a:rPr>
              <a:t>）受日光照射能发生化学反应引起燃烧、爆炸、分解、化合或能产生有毒气体的危险化学品包装应采取避光措施。</a:t>
            </a:r>
          </a:p>
          <a:p>
            <a:pPr>
              <a:lnSpc>
                <a:spcPct val="150000"/>
              </a:lnSpc>
            </a:pPr>
            <a:r>
              <a:rPr lang="en-US" altLang="en-US" sz="1400" dirty="0">
                <a:solidFill>
                  <a:srgbClr val="002060"/>
                </a:solidFill>
                <a:latin typeface="+mn-ea"/>
              </a:rPr>
              <a:t>6</a:t>
            </a:r>
            <a:r>
              <a:rPr lang="zh-CN" altLang="en-US" sz="1400" dirty="0">
                <a:solidFill>
                  <a:srgbClr val="002060"/>
                </a:solidFill>
                <a:latin typeface="+mn-ea"/>
              </a:rPr>
              <a:t>）库房周围应无杂草和可燃物，库房地面应无洒漏危险品、排水沟保持畅通</a:t>
            </a:r>
            <a:r>
              <a:rPr lang="zh-CN" altLang="en-US" sz="1400" dirty="0" smtClean="0">
                <a:solidFill>
                  <a:srgbClr val="002060"/>
                </a:solidFill>
                <a:latin typeface="+mn-ea"/>
              </a:rPr>
              <a:t>。</a:t>
            </a:r>
            <a:endParaRPr lang="zh-CN" altLang="en-US" sz="1400" dirty="0">
              <a:solidFill>
                <a:srgbClr val="002060"/>
              </a:solidFill>
              <a:latin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571480"/>
            <a:ext cx="764386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n-US" altLang="en-US" sz="1400" b="1" dirty="0" smtClean="0">
                <a:solidFill>
                  <a:srgbClr val="002060"/>
                </a:solidFill>
                <a:latin typeface="+mn-ea"/>
              </a:rPr>
              <a:t>3.3</a:t>
            </a:r>
            <a:r>
              <a:rPr lang="zh-CN" altLang="en-US" sz="1400" b="1" dirty="0">
                <a:solidFill>
                  <a:srgbClr val="002060"/>
                </a:solidFill>
                <a:latin typeface="+mn-ea"/>
              </a:rPr>
              <a:t>危险化学品出入库管理及养护</a:t>
            </a:r>
          </a:p>
          <a:p>
            <a:pPr>
              <a:lnSpc>
                <a:spcPct val="150000"/>
              </a:lnSpc>
            </a:pPr>
            <a:r>
              <a:rPr lang="en-US" altLang="en-US" sz="1400" dirty="0">
                <a:solidFill>
                  <a:srgbClr val="002060"/>
                </a:solidFill>
                <a:latin typeface="+mn-ea"/>
              </a:rPr>
              <a:t>1</a:t>
            </a:r>
            <a:r>
              <a:rPr lang="zh-CN" altLang="en-US" sz="1400" dirty="0">
                <a:solidFill>
                  <a:srgbClr val="002060"/>
                </a:solidFill>
                <a:latin typeface="+mn-ea"/>
              </a:rPr>
              <a:t>）危险化学品入库时，应检验其质量、数量、包装情况、有无泄漏，入库后定期检查，并做好检查记录。发现其品质变化、包装破损、渗漏、稳定剂短缺等及时处理。</a:t>
            </a:r>
          </a:p>
          <a:p>
            <a:pPr>
              <a:lnSpc>
                <a:spcPct val="150000"/>
              </a:lnSpc>
            </a:pPr>
            <a:r>
              <a:rPr lang="en-US" altLang="en-US" sz="1400" dirty="0">
                <a:solidFill>
                  <a:srgbClr val="002060"/>
                </a:solidFill>
                <a:latin typeface="+mn-ea"/>
              </a:rPr>
              <a:t>2</a:t>
            </a:r>
            <a:r>
              <a:rPr lang="zh-CN" altLang="en-US" sz="1400" dirty="0">
                <a:solidFill>
                  <a:srgbClr val="002060"/>
                </a:solidFill>
                <a:latin typeface="+mn-ea"/>
              </a:rPr>
              <a:t>）入库化学品应有安全技术说明书和产品检验合格证，</a:t>
            </a:r>
            <a:r>
              <a:rPr lang="zh-CN" altLang="en-US" sz="1400" b="1" dirty="0">
                <a:solidFill>
                  <a:srgbClr val="FF0000"/>
                </a:solidFill>
                <a:latin typeface="+mn-ea"/>
              </a:rPr>
              <a:t>进口商品</a:t>
            </a:r>
            <a:r>
              <a:rPr lang="zh-CN" altLang="en-US" sz="1400" dirty="0">
                <a:solidFill>
                  <a:srgbClr val="002060"/>
                </a:solidFill>
                <a:latin typeface="+mn-ea"/>
              </a:rPr>
              <a:t>还应有</a:t>
            </a:r>
            <a:r>
              <a:rPr lang="zh-CN" altLang="en-US" sz="1400" b="1" dirty="0">
                <a:solidFill>
                  <a:srgbClr val="FF0000"/>
                </a:solidFill>
                <a:latin typeface="+mn-ea"/>
              </a:rPr>
              <a:t>中文安全技术说明书</a:t>
            </a:r>
            <a:r>
              <a:rPr lang="zh-CN" altLang="en-US" sz="1400" dirty="0">
                <a:solidFill>
                  <a:srgbClr val="002060"/>
                </a:solidFill>
                <a:latin typeface="+mn-ea"/>
              </a:rPr>
              <a:t>或其他资料。</a:t>
            </a:r>
          </a:p>
          <a:p>
            <a:pPr>
              <a:lnSpc>
                <a:spcPct val="150000"/>
              </a:lnSpc>
            </a:pPr>
            <a:r>
              <a:rPr lang="en-US" altLang="en-US" sz="1400" dirty="0">
                <a:solidFill>
                  <a:srgbClr val="002060"/>
                </a:solidFill>
                <a:latin typeface="+mn-ea"/>
              </a:rPr>
              <a:t>3</a:t>
            </a:r>
            <a:r>
              <a:rPr lang="zh-CN" altLang="en-US" sz="1400" dirty="0">
                <a:solidFill>
                  <a:srgbClr val="002060"/>
                </a:solidFill>
                <a:latin typeface="+mn-ea"/>
              </a:rPr>
              <a:t>）各类化学品不应直接落地存放，一般应垫</a:t>
            </a:r>
            <a:r>
              <a:rPr lang="en-US" altLang="en-US" sz="1400" dirty="0">
                <a:solidFill>
                  <a:srgbClr val="002060"/>
                </a:solidFill>
                <a:latin typeface="+mn-ea"/>
              </a:rPr>
              <a:t>15cm</a:t>
            </a:r>
            <a:r>
              <a:rPr lang="zh-CN" altLang="en-US" sz="1400" dirty="0">
                <a:solidFill>
                  <a:srgbClr val="002060"/>
                </a:solidFill>
                <a:latin typeface="+mn-ea"/>
              </a:rPr>
              <a:t>以上。</a:t>
            </a:r>
          </a:p>
          <a:p>
            <a:pPr>
              <a:lnSpc>
                <a:spcPct val="150000"/>
              </a:lnSpc>
            </a:pPr>
            <a:r>
              <a:rPr lang="en-US" altLang="en-US" sz="1400" dirty="0">
                <a:solidFill>
                  <a:srgbClr val="002060"/>
                </a:solidFill>
                <a:latin typeface="+mn-ea"/>
              </a:rPr>
              <a:t>4</a:t>
            </a:r>
            <a:r>
              <a:rPr lang="zh-CN" altLang="en-US" sz="1400" dirty="0">
                <a:solidFill>
                  <a:srgbClr val="002060"/>
                </a:solidFill>
                <a:latin typeface="+mn-ea"/>
              </a:rPr>
              <a:t>）研究组应对剧毒化学品的储存量和用途如实记录，如发现剧毒、易制毒化学品丢失、被盗或被抢的，应当立即向综合管理处报告，情节严重的由综合管理处向当地公安机关报案。</a:t>
            </a:r>
          </a:p>
          <a:p>
            <a:pPr>
              <a:lnSpc>
                <a:spcPct val="150000"/>
              </a:lnSpc>
            </a:pPr>
            <a:r>
              <a:rPr lang="en-US" altLang="en-US" sz="1400" dirty="0">
                <a:solidFill>
                  <a:srgbClr val="002060"/>
                </a:solidFill>
                <a:latin typeface="+mn-ea"/>
              </a:rPr>
              <a:t>5</a:t>
            </a:r>
            <a:r>
              <a:rPr lang="zh-CN" altLang="en-US" sz="1400" dirty="0">
                <a:solidFill>
                  <a:srgbClr val="002060"/>
                </a:solidFill>
                <a:latin typeface="+mn-ea"/>
              </a:rPr>
              <a:t>）装卸、搬运危险化学品时应轻装、轻放，防止摩擦和撞击。</a:t>
            </a:r>
          </a:p>
          <a:p>
            <a:pPr>
              <a:lnSpc>
                <a:spcPct val="150000"/>
              </a:lnSpc>
            </a:pPr>
            <a:r>
              <a:rPr lang="en-US" altLang="en-US" sz="1400" dirty="0">
                <a:solidFill>
                  <a:srgbClr val="002060"/>
                </a:solidFill>
                <a:latin typeface="+mn-ea"/>
              </a:rPr>
              <a:t>6</a:t>
            </a:r>
            <a:r>
              <a:rPr lang="zh-CN" altLang="en-US" sz="1400" dirty="0">
                <a:solidFill>
                  <a:srgbClr val="002060"/>
                </a:solidFill>
                <a:latin typeface="+mn-ea"/>
              </a:rPr>
              <a:t>）装卸对人身有毒害及腐蚀性物品时，操作人员应根据危险条件，穿戴相应的防护用品</a:t>
            </a:r>
            <a:r>
              <a:rPr lang="zh-CN" altLang="en-US" sz="1400" dirty="0" smtClean="0">
                <a:solidFill>
                  <a:srgbClr val="002060"/>
                </a:solidFill>
                <a:latin typeface="+mn-ea"/>
              </a:rPr>
              <a:t>。</a:t>
            </a:r>
            <a:endParaRPr lang="zh-CN" altLang="en-US" sz="1400" dirty="0">
              <a:solidFill>
                <a:srgbClr val="002060"/>
              </a:solidFill>
              <a:latin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黑体" pitchFamily="49" charset="-122"/>
                <a:ea typeface="黑体" pitchFamily="49" charset="-122"/>
              </a:rPr>
              <a:t>气瓶与集中供气安全管理规定</a:t>
            </a:r>
            <a:endParaRPr lang="zh-CN" altLang="en-US" dirty="0">
              <a:latin typeface="黑体" pitchFamily="49" charset="-122"/>
              <a:ea typeface="黑体" pitchFamily="49" charset="-122"/>
            </a:endParaRPr>
          </a:p>
        </p:txBody>
      </p:sp>
      <p:sp>
        <p:nvSpPr>
          <p:cNvPr id="3" name="副标题 2"/>
          <p:cNvSpPr>
            <a:spLocks noGrp="1"/>
          </p:cNvSpPr>
          <p:nvPr>
            <p:ph type="subTitle" idx="1"/>
          </p:nvPr>
        </p:nvSpPr>
        <p:spPr/>
        <p:txBody>
          <a:bodyPr/>
          <a:lstStyle/>
          <a:p>
            <a:r>
              <a:rPr lang="zh-CN" altLang="en-US" dirty="0" smtClean="0"/>
              <a:t>综合管理处  任晓光</a:t>
            </a:r>
            <a:endParaRPr lang="en-US" altLang="zh-CN" dirty="0" smtClean="0"/>
          </a:p>
          <a:p>
            <a:endParaRPr lang="en-US" altLang="zh-CN" dirty="0"/>
          </a:p>
          <a:p>
            <a:r>
              <a:rPr lang="en-US" altLang="zh-CN" dirty="0" smtClean="0"/>
              <a:t>2016.11.11</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571480"/>
            <a:ext cx="7858180" cy="5327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5000"/>
              </a:lnSpc>
              <a:buClrTx/>
              <a:buSzTx/>
              <a:tabLst/>
            </a:pPr>
            <a:r>
              <a:rPr kumimoji="0" lang="en-US" altLang="zh-CN" sz="1400" b="1" i="0" u="none" strike="noStrike" cap="none" normalizeH="0" baseline="0" dirty="0" smtClean="0">
                <a:ln>
                  <a:noFill/>
                </a:ln>
                <a:solidFill>
                  <a:srgbClr val="002060"/>
                </a:solidFill>
                <a:effectLst/>
                <a:latin typeface="+mn-ea"/>
                <a:cs typeface="Times New Roman" pitchFamily="18" charset="0"/>
              </a:rPr>
              <a:t>1 </a:t>
            </a:r>
            <a:r>
              <a:rPr kumimoji="0" lang="zh-CN" altLang="en-US" sz="1400" b="1" i="0" u="none" strike="noStrike" cap="none" normalizeH="0" baseline="0" dirty="0" smtClean="0">
                <a:ln>
                  <a:noFill/>
                </a:ln>
                <a:solidFill>
                  <a:srgbClr val="002060"/>
                </a:solidFill>
                <a:effectLst/>
                <a:latin typeface="+mn-ea"/>
                <a:cs typeface="Times New Roman" pitchFamily="18" charset="0"/>
              </a:rPr>
              <a:t>制度依据</a:t>
            </a:r>
            <a:endParaRPr kumimoji="0" lang="en-US" altLang="zh-CN" sz="1400" b="1" i="0" u="none" strike="noStrike" cap="none" normalizeH="0" baseline="0" dirty="0" smtClean="0">
              <a:ln>
                <a:noFill/>
              </a:ln>
              <a:solidFill>
                <a:srgbClr val="002060"/>
              </a:solidFill>
              <a:effectLst/>
              <a:latin typeface="+mn-ea"/>
              <a:cs typeface="Times New Roman" pitchFamily="18" charset="0"/>
            </a:endParaRPr>
          </a:p>
          <a:p>
            <a:pPr marL="0" marR="0" lvl="0" indent="0" algn="l" defTabSz="914400" rtl="0" eaLnBrk="0" fontAlgn="base" latinLnBrk="0" hangingPunct="0">
              <a:lnSpc>
                <a:spcPct val="135000"/>
              </a:lnSpc>
              <a:buClrTx/>
              <a:buSzTx/>
              <a:tabLst/>
            </a:pPr>
            <a:r>
              <a:rPr kumimoji="0" lang="zh-CN" altLang="zh-CN" sz="1400" b="0" i="0" u="none" strike="noStrike" cap="none" normalizeH="0" baseline="0" dirty="0" smtClean="0">
                <a:ln>
                  <a:noFill/>
                </a:ln>
                <a:solidFill>
                  <a:srgbClr val="002060"/>
                </a:solidFill>
                <a:effectLst/>
                <a:latin typeface="+mn-ea"/>
                <a:cs typeface="Times New Roman" pitchFamily="18" charset="0"/>
              </a:rPr>
              <a:t>《</a:t>
            </a:r>
            <a:r>
              <a:rPr kumimoji="0" lang="zh-CN" sz="1400" b="0" i="0" u="none" strike="noStrike" cap="none" normalizeH="0" baseline="0" dirty="0" smtClean="0">
                <a:ln>
                  <a:noFill/>
                </a:ln>
                <a:solidFill>
                  <a:srgbClr val="002060"/>
                </a:solidFill>
                <a:effectLst/>
                <a:latin typeface="+mn-ea"/>
                <a:cs typeface="Times New Roman" pitchFamily="18" charset="0"/>
              </a:rPr>
              <a:t>气瓶安全监察规程</a:t>
            </a:r>
            <a:r>
              <a:rPr kumimoji="0" lang="zh-CN" altLang="zh-CN" sz="1400" b="0" i="0" u="none" strike="noStrike" cap="none" normalizeH="0" baseline="0" dirty="0" smtClean="0">
                <a:ln>
                  <a:noFill/>
                </a:ln>
                <a:solidFill>
                  <a:srgbClr val="002060"/>
                </a:solidFill>
                <a:effectLst/>
                <a:latin typeface="+mn-ea"/>
                <a:cs typeface="Times New Roman" pitchFamily="18" charset="0"/>
              </a:rPr>
              <a:t>》</a:t>
            </a:r>
            <a:r>
              <a:rPr kumimoji="0" lang="zh-CN" altLang="en-US" sz="1400" b="0" i="0" u="none" strike="noStrike" cap="none" normalizeH="0" baseline="0" dirty="0" smtClean="0">
                <a:ln>
                  <a:noFill/>
                </a:ln>
                <a:solidFill>
                  <a:srgbClr val="002060"/>
                </a:solidFill>
                <a:effectLst/>
                <a:latin typeface="+mn-ea"/>
                <a:cs typeface="Times New Roman" pitchFamily="18" charset="0"/>
              </a:rPr>
              <a:t>、</a:t>
            </a:r>
            <a:r>
              <a:rPr kumimoji="0" lang="zh-CN" altLang="zh-CN" sz="1400" b="0" i="0" u="none" strike="noStrike" cap="none" normalizeH="0" baseline="0" dirty="0" smtClean="0">
                <a:ln>
                  <a:noFill/>
                </a:ln>
                <a:solidFill>
                  <a:srgbClr val="002060"/>
                </a:solidFill>
                <a:effectLst/>
                <a:latin typeface="+mn-ea"/>
                <a:cs typeface="Times New Roman" pitchFamily="18" charset="0"/>
              </a:rPr>
              <a:t>《</a:t>
            </a:r>
            <a:r>
              <a:rPr kumimoji="0" lang="zh-CN" sz="1400" b="0" i="0" u="none" strike="noStrike" cap="none" normalizeH="0" baseline="0" dirty="0" smtClean="0">
                <a:ln>
                  <a:noFill/>
                </a:ln>
                <a:solidFill>
                  <a:srgbClr val="002060"/>
                </a:solidFill>
                <a:effectLst/>
                <a:latin typeface="+mn-ea"/>
                <a:cs typeface="Times New Roman" pitchFamily="18" charset="0"/>
              </a:rPr>
              <a:t>气瓶安全技术监察规程</a:t>
            </a:r>
            <a:r>
              <a:rPr kumimoji="0" lang="zh-CN" altLang="zh-CN" sz="1400" b="0" i="0" u="none" strike="noStrike" cap="none" normalizeH="0" baseline="0" dirty="0" smtClean="0">
                <a:ln>
                  <a:noFill/>
                </a:ln>
                <a:solidFill>
                  <a:srgbClr val="002060"/>
                </a:solidFill>
                <a:effectLst/>
                <a:latin typeface="+mn-ea"/>
                <a:cs typeface="Times New Roman" pitchFamily="18" charset="0"/>
              </a:rPr>
              <a:t>》</a:t>
            </a:r>
            <a:r>
              <a:rPr kumimoji="0" lang="zh-CN" sz="1400" b="0" i="0" u="none" strike="noStrike" cap="none" normalizeH="0" baseline="0" dirty="0" smtClean="0">
                <a:ln>
                  <a:noFill/>
                </a:ln>
                <a:solidFill>
                  <a:srgbClr val="002060"/>
                </a:solidFill>
                <a:effectLst/>
                <a:latin typeface="+mn-ea"/>
                <a:cs typeface="Times New Roman" pitchFamily="18" charset="0"/>
              </a:rPr>
              <a:t>。</a:t>
            </a:r>
            <a:endParaRPr kumimoji="0" lang="zh-CN" sz="1400" b="0" i="0" u="none" strike="noStrike" cap="none" normalizeH="0" baseline="0" dirty="0" smtClean="0">
              <a:ln>
                <a:noFill/>
              </a:ln>
              <a:solidFill>
                <a:srgbClr val="002060"/>
              </a:solidFill>
              <a:effectLst/>
              <a:latin typeface="+mn-ea"/>
              <a:cs typeface="宋体" pitchFamily="2" charset="-122"/>
            </a:endParaRPr>
          </a:p>
          <a:p>
            <a:pPr marL="0" marR="0" lvl="0" indent="0" algn="l" defTabSz="914400" rtl="0" eaLnBrk="0" fontAlgn="base" latinLnBrk="0" hangingPunct="0">
              <a:lnSpc>
                <a:spcPct val="135000"/>
              </a:lnSpc>
              <a:buClrTx/>
              <a:buSzTx/>
              <a:tabLst/>
            </a:pPr>
            <a:r>
              <a:rPr kumimoji="0" lang="en-US" altLang="zh-CN" sz="1400" b="1" i="0" u="none" strike="noStrike" cap="none" normalizeH="0" baseline="0" dirty="0" smtClean="0">
                <a:ln>
                  <a:noFill/>
                </a:ln>
                <a:solidFill>
                  <a:srgbClr val="002060"/>
                </a:solidFill>
                <a:effectLst/>
                <a:latin typeface="+mn-ea"/>
                <a:cs typeface="Times New Roman" pitchFamily="18" charset="0"/>
              </a:rPr>
              <a:t>2 </a:t>
            </a:r>
            <a:r>
              <a:rPr kumimoji="0" lang="zh-CN" sz="1400" b="1" i="0" u="none" strike="noStrike" cap="none" normalizeH="0" baseline="0" dirty="0" smtClean="0">
                <a:ln>
                  <a:noFill/>
                </a:ln>
                <a:solidFill>
                  <a:srgbClr val="002060"/>
                </a:solidFill>
                <a:effectLst/>
                <a:latin typeface="+mn-ea"/>
                <a:cs typeface="Times New Roman" pitchFamily="18" charset="0"/>
              </a:rPr>
              <a:t>适用范围</a:t>
            </a:r>
            <a:endParaRPr kumimoji="0" lang="zh-CN" altLang="en-US" sz="1400" b="0" i="0" u="none" strike="noStrike" cap="none" normalizeH="0" baseline="0" dirty="0" smtClean="0">
              <a:ln>
                <a:noFill/>
              </a:ln>
              <a:solidFill>
                <a:srgbClr val="002060"/>
              </a:solidFill>
              <a:effectLst/>
              <a:latin typeface="+mn-ea"/>
              <a:cs typeface="Times New Roman" pitchFamily="18" charset="0"/>
            </a:endParaRPr>
          </a:p>
          <a:p>
            <a:pPr marL="0" marR="0" lvl="0" indent="0" algn="l" defTabSz="914400" rtl="0" eaLnBrk="0" fontAlgn="base" latinLnBrk="0" hangingPunct="0">
              <a:lnSpc>
                <a:spcPct val="135000"/>
              </a:lnSpc>
              <a:buClrTx/>
              <a:buSzTx/>
              <a:buFontTx/>
              <a:buNone/>
              <a:tabLst/>
            </a:pPr>
            <a:r>
              <a:rPr kumimoji="0" lang="zh-CN" altLang="en-US" sz="1400" b="0" i="0" u="none" strike="noStrike" cap="none" normalizeH="0" baseline="0" dirty="0" smtClean="0">
                <a:ln>
                  <a:noFill/>
                </a:ln>
                <a:solidFill>
                  <a:srgbClr val="002060"/>
                </a:solidFill>
                <a:effectLst/>
                <a:latin typeface="+mn-ea"/>
                <a:cs typeface="Times New Roman" pitchFamily="18" charset="0"/>
              </a:rPr>
              <a:t>（</a:t>
            </a:r>
            <a:r>
              <a:rPr kumimoji="0" lang="en-US" altLang="zh-CN" sz="1400" b="0" i="0" u="none" strike="noStrike" cap="none" normalizeH="0" baseline="0" dirty="0" smtClean="0">
                <a:ln>
                  <a:noFill/>
                </a:ln>
                <a:solidFill>
                  <a:srgbClr val="002060"/>
                </a:solidFill>
                <a:effectLst/>
                <a:latin typeface="+mn-ea"/>
                <a:cs typeface="Times New Roman" pitchFamily="18" charset="0"/>
              </a:rPr>
              <a:t>1</a:t>
            </a:r>
            <a:r>
              <a:rPr kumimoji="0" lang="zh-CN" altLang="en-US" sz="1400" b="0" i="0" u="none" strike="noStrike" cap="none" normalizeH="0" baseline="0" dirty="0" smtClean="0">
                <a:ln>
                  <a:noFill/>
                </a:ln>
                <a:solidFill>
                  <a:srgbClr val="002060"/>
                </a:solidFill>
                <a:effectLst/>
                <a:latin typeface="+mn-ea"/>
                <a:cs typeface="Times New Roman" pitchFamily="18" charset="0"/>
              </a:rPr>
              <a:t>）</a:t>
            </a:r>
            <a:r>
              <a:rPr kumimoji="0" lang="zh-CN" altLang="en-US" sz="1400" i="0" u="none" strike="noStrike" cap="none" normalizeH="0" baseline="0" dirty="0" smtClean="0">
                <a:ln>
                  <a:noFill/>
                </a:ln>
                <a:solidFill>
                  <a:srgbClr val="002060"/>
                </a:solidFill>
                <a:effectLst/>
                <a:latin typeface="+mn-ea"/>
                <a:cs typeface="Times New Roman" pitchFamily="18" charset="0"/>
              </a:rPr>
              <a:t>无缝钢瓶、焊接钢瓶、</a:t>
            </a:r>
            <a:r>
              <a:rPr kumimoji="0" lang="zh-CN" altLang="en-US" sz="1400" b="1" i="0" u="none" strike="noStrike" cap="none" normalizeH="0" baseline="0" dirty="0" smtClean="0">
                <a:ln>
                  <a:noFill/>
                </a:ln>
                <a:solidFill>
                  <a:srgbClr val="FF0000"/>
                </a:solidFill>
                <a:effectLst/>
                <a:latin typeface="+mn-ea"/>
                <a:cs typeface="Times New Roman" pitchFamily="18" charset="0"/>
              </a:rPr>
              <a:t>焊接绝热气瓶</a:t>
            </a:r>
            <a:r>
              <a:rPr kumimoji="0" lang="zh-CN" altLang="en-US" sz="1400" i="0" u="none" strike="noStrike" cap="none" normalizeH="0" baseline="0" dirty="0" smtClean="0">
                <a:ln>
                  <a:noFill/>
                </a:ln>
                <a:solidFill>
                  <a:srgbClr val="002060"/>
                </a:solidFill>
                <a:effectLst/>
                <a:latin typeface="+mn-ea"/>
                <a:cs typeface="Times New Roman" pitchFamily="18" charset="0"/>
              </a:rPr>
              <a:t>、缠绕气瓶、内部装有填料的气瓶和气瓶安全附件。</a:t>
            </a:r>
            <a:endParaRPr kumimoji="0" lang="en-US" altLang="zh-CN" sz="1400" i="0" u="none" strike="noStrike" cap="none" normalizeH="0" baseline="0" dirty="0" smtClean="0">
              <a:ln>
                <a:noFill/>
              </a:ln>
              <a:solidFill>
                <a:srgbClr val="002060"/>
              </a:solidFill>
              <a:effectLst/>
              <a:latin typeface="+mn-ea"/>
              <a:cs typeface="Times New Roman" pitchFamily="18" charset="0"/>
            </a:endParaRPr>
          </a:p>
          <a:p>
            <a:pPr lvl="0" eaLnBrk="0" fontAlgn="base" hangingPunct="0">
              <a:lnSpc>
                <a:spcPct val="135000"/>
              </a:lnSpc>
            </a:pPr>
            <a:r>
              <a:rPr lang="zh-CN" altLang="en-US" sz="1400" dirty="0" smtClean="0">
                <a:solidFill>
                  <a:srgbClr val="002060"/>
                </a:solidFill>
                <a:latin typeface="+mn-ea"/>
                <a:cs typeface="Times New Roman" pitchFamily="18" charset="0"/>
              </a:rPr>
              <a:t>（</a:t>
            </a:r>
            <a:r>
              <a:rPr lang="en-US" altLang="zh-CN" sz="1400" dirty="0" smtClean="0">
                <a:solidFill>
                  <a:srgbClr val="002060"/>
                </a:solidFill>
                <a:latin typeface="+mn-ea"/>
                <a:cs typeface="Times New Roman" pitchFamily="18" charset="0"/>
              </a:rPr>
              <a:t>2</a:t>
            </a:r>
            <a:r>
              <a:rPr lang="zh-CN" altLang="en-US" sz="1400" dirty="0" smtClean="0">
                <a:solidFill>
                  <a:srgbClr val="002060"/>
                </a:solidFill>
                <a:latin typeface="+mn-ea"/>
                <a:cs typeface="Times New Roman" pitchFamily="18" charset="0"/>
              </a:rPr>
              <a:t>）</a:t>
            </a:r>
            <a:r>
              <a:rPr kumimoji="0" lang="zh-CN" altLang="en-US" sz="1400" b="0" i="0" u="none" strike="noStrike" cap="none" normalizeH="0" baseline="0" dirty="0" smtClean="0">
                <a:ln>
                  <a:noFill/>
                </a:ln>
                <a:solidFill>
                  <a:srgbClr val="002060"/>
                </a:solidFill>
                <a:effectLst/>
                <a:latin typeface="+mn-ea"/>
                <a:cs typeface="Times New Roman" pitchFamily="18" charset="0"/>
              </a:rPr>
              <a:t>集中供气</a:t>
            </a:r>
            <a:endParaRPr kumimoji="0" lang="en-US" altLang="zh-CN" sz="1400" i="0" u="none" strike="noStrike" cap="none" normalizeH="0" baseline="0" dirty="0" smtClean="0">
              <a:ln>
                <a:noFill/>
              </a:ln>
              <a:solidFill>
                <a:srgbClr val="002060"/>
              </a:solidFill>
              <a:effectLst/>
              <a:latin typeface="+mn-ea"/>
              <a:cs typeface="Times New Roman" pitchFamily="18" charset="0"/>
            </a:endParaRPr>
          </a:p>
          <a:p>
            <a:pPr>
              <a:lnSpc>
                <a:spcPct val="135000"/>
              </a:lnSpc>
            </a:pPr>
            <a:r>
              <a:rPr lang="en-US" sz="1400" b="1" dirty="0" smtClean="0">
                <a:solidFill>
                  <a:srgbClr val="002060"/>
                </a:solidFill>
                <a:latin typeface="+mn-ea"/>
              </a:rPr>
              <a:t>3  </a:t>
            </a:r>
            <a:r>
              <a:rPr lang="zh-CN" altLang="en-US" sz="1400" b="1" dirty="0">
                <a:solidFill>
                  <a:srgbClr val="002060"/>
                </a:solidFill>
                <a:latin typeface="+mn-ea"/>
              </a:rPr>
              <a:t>供应单位管理</a:t>
            </a:r>
            <a:endParaRPr lang="zh-CN" altLang="en-US" sz="1400" dirty="0">
              <a:solidFill>
                <a:srgbClr val="002060"/>
              </a:solidFill>
              <a:latin typeface="+mn-ea"/>
            </a:endParaRPr>
          </a:p>
          <a:p>
            <a:pPr>
              <a:lnSpc>
                <a:spcPct val="135000"/>
              </a:lnSpc>
            </a:pPr>
            <a:r>
              <a:rPr lang="en-US" sz="1400" dirty="0">
                <a:solidFill>
                  <a:srgbClr val="002060"/>
                </a:solidFill>
                <a:latin typeface="+mn-ea"/>
              </a:rPr>
              <a:t>3.1  </a:t>
            </a:r>
            <a:r>
              <a:rPr lang="zh-CN" altLang="en-US" sz="1400" dirty="0">
                <a:solidFill>
                  <a:srgbClr val="002060"/>
                </a:solidFill>
                <a:latin typeface="+mn-ea"/>
              </a:rPr>
              <a:t>气瓶供应单位必须具有国家许可的</a:t>
            </a:r>
            <a:r>
              <a:rPr lang="zh-CN" altLang="en-US" sz="1400" b="1" dirty="0">
                <a:solidFill>
                  <a:srgbClr val="FF0000"/>
                </a:solidFill>
                <a:latin typeface="+mn-ea"/>
              </a:rPr>
              <a:t>经营资质</a:t>
            </a:r>
            <a:r>
              <a:rPr lang="zh-CN" altLang="en-US" sz="1400" dirty="0">
                <a:solidFill>
                  <a:srgbClr val="002060"/>
                </a:solidFill>
                <a:latin typeface="+mn-ea"/>
              </a:rPr>
              <a:t>，提供符合</a:t>
            </a:r>
            <a:r>
              <a:rPr lang="zh-CN" altLang="en-US" sz="1400" b="1" dirty="0">
                <a:solidFill>
                  <a:srgbClr val="FF0000"/>
                </a:solidFill>
                <a:latin typeface="+mn-ea"/>
              </a:rPr>
              <a:t>国家安全标准的气瓶</a:t>
            </a:r>
            <a:r>
              <a:rPr lang="zh-CN" altLang="en-US" sz="1400" dirty="0">
                <a:solidFill>
                  <a:srgbClr val="002060"/>
                </a:solidFill>
                <a:latin typeface="+mn-ea"/>
              </a:rPr>
              <a:t>，配备</a:t>
            </a:r>
            <a:r>
              <a:rPr lang="zh-CN" altLang="en-US" sz="1400" b="1" dirty="0">
                <a:solidFill>
                  <a:srgbClr val="FF0000"/>
                </a:solidFill>
                <a:latin typeface="+mn-ea"/>
              </a:rPr>
              <a:t>瓶盖、手轮、减震圈</a:t>
            </a:r>
            <a:r>
              <a:rPr lang="zh-CN" altLang="en-US" sz="1400" dirty="0">
                <a:solidFill>
                  <a:srgbClr val="002060"/>
                </a:solidFill>
                <a:latin typeface="+mn-ea"/>
              </a:rPr>
              <a:t>等，并负责气瓶的充装、维修、运输和送检以及到期气瓶的</a:t>
            </a:r>
            <a:r>
              <a:rPr lang="zh-CN" altLang="en-US" sz="1400" dirty="0" smtClean="0">
                <a:solidFill>
                  <a:srgbClr val="002060"/>
                </a:solidFill>
                <a:latin typeface="+mn-ea"/>
              </a:rPr>
              <a:t>回收，</a:t>
            </a:r>
            <a:r>
              <a:rPr lang="zh-CN" altLang="en-US" sz="1400" dirty="0">
                <a:solidFill>
                  <a:srgbClr val="002060"/>
                </a:solidFill>
                <a:latin typeface="+mn-ea"/>
              </a:rPr>
              <a:t>保证所内气瓶均处于检验有效期内。所区内运输气瓶的机动车辆必须具有运输许可。</a:t>
            </a:r>
          </a:p>
          <a:p>
            <a:pPr>
              <a:lnSpc>
                <a:spcPct val="135000"/>
              </a:lnSpc>
            </a:pPr>
            <a:r>
              <a:rPr lang="en-US" sz="1400" dirty="0">
                <a:solidFill>
                  <a:srgbClr val="002060"/>
                </a:solidFill>
                <a:latin typeface="+mn-ea"/>
              </a:rPr>
              <a:t>3.2  </a:t>
            </a:r>
            <a:r>
              <a:rPr lang="zh-CN" altLang="en-US" sz="1400" dirty="0">
                <a:solidFill>
                  <a:srgbClr val="002060"/>
                </a:solidFill>
                <a:latin typeface="+mn-ea"/>
              </a:rPr>
              <a:t>气瓶供应单位在供应混合气体时必须提供</a:t>
            </a:r>
            <a:r>
              <a:rPr lang="en-US" altLang="zh-CN" sz="1400" dirty="0">
                <a:solidFill>
                  <a:srgbClr val="002060"/>
                </a:solidFill>
                <a:latin typeface="+mn-ea"/>
              </a:rPr>
              <a:t>《</a:t>
            </a:r>
            <a:r>
              <a:rPr lang="zh-CN" altLang="en-US" sz="1400" b="1" dirty="0">
                <a:solidFill>
                  <a:srgbClr val="FF0000"/>
                </a:solidFill>
                <a:latin typeface="+mn-ea"/>
              </a:rPr>
              <a:t>标准物质认定证书</a:t>
            </a:r>
            <a:r>
              <a:rPr lang="en-US" altLang="zh-CN" sz="1400" dirty="0">
                <a:solidFill>
                  <a:srgbClr val="002060"/>
                </a:solidFill>
                <a:latin typeface="+mn-ea"/>
              </a:rPr>
              <a:t>》</a:t>
            </a:r>
            <a:r>
              <a:rPr lang="zh-CN" altLang="en-US" sz="1400" dirty="0">
                <a:solidFill>
                  <a:srgbClr val="002060"/>
                </a:solidFill>
                <a:latin typeface="+mn-ea"/>
              </a:rPr>
              <a:t>，标识气体组分、特性（具体参照</a:t>
            </a:r>
            <a:r>
              <a:rPr lang="en-US" altLang="zh-CN" sz="1400" dirty="0">
                <a:solidFill>
                  <a:srgbClr val="002060"/>
                </a:solidFill>
                <a:latin typeface="+mn-ea"/>
              </a:rPr>
              <a:t>《</a:t>
            </a:r>
            <a:r>
              <a:rPr lang="zh-CN" altLang="en-US" sz="1400" dirty="0">
                <a:solidFill>
                  <a:srgbClr val="002060"/>
                </a:solidFill>
                <a:latin typeface="+mn-ea"/>
              </a:rPr>
              <a:t>气瓶安全技术监察规程</a:t>
            </a:r>
            <a:r>
              <a:rPr lang="en-US" altLang="zh-CN" sz="1400" dirty="0">
                <a:solidFill>
                  <a:srgbClr val="002060"/>
                </a:solidFill>
                <a:latin typeface="+mn-ea"/>
              </a:rPr>
              <a:t>》</a:t>
            </a:r>
            <a:r>
              <a:rPr lang="zh-CN" altLang="en-US" sz="1400" dirty="0">
                <a:solidFill>
                  <a:srgbClr val="002060"/>
                </a:solidFill>
                <a:latin typeface="+mn-ea"/>
              </a:rPr>
              <a:t>中</a:t>
            </a:r>
            <a:r>
              <a:rPr lang="en-US" sz="1400" dirty="0">
                <a:solidFill>
                  <a:srgbClr val="002060"/>
                </a:solidFill>
                <a:latin typeface="+mn-ea"/>
              </a:rPr>
              <a:t>1.13</a:t>
            </a:r>
            <a:r>
              <a:rPr lang="zh-CN" altLang="en-US" sz="1400" dirty="0">
                <a:solidFill>
                  <a:srgbClr val="002060"/>
                </a:solidFill>
                <a:latin typeface="+mn-ea"/>
              </a:rPr>
              <a:t>条款）、使用方法等信息，</a:t>
            </a:r>
            <a:r>
              <a:rPr lang="zh-CN" altLang="en-US" sz="1400" b="1" dirty="0">
                <a:solidFill>
                  <a:srgbClr val="FF0000"/>
                </a:solidFill>
                <a:latin typeface="+mn-ea"/>
              </a:rPr>
              <a:t>燃烧性气体应标明爆炸极限</a:t>
            </a:r>
            <a:r>
              <a:rPr lang="zh-CN" altLang="en-US" sz="1400" dirty="0">
                <a:solidFill>
                  <a:srgbClr val="002060"/>
                </a:solidFill>
                <a:latin typeface="+mn-ea"/>
              </a:rPr>
              <a:t>，并将相关信息告知使用部门。</a:t>
            </a:r>
          </a:p>
          <a:p>
            <a:pPr>
              <a:lnSpc>
                <a:spcPct val="135000"/>
              </a:lnSpc>
            </a:pPr>
            <a:r>
              <a:rPr lang="en-US" sz="1400" dirty="0">
                <a:solidFill>
                  <a:srgbClr val="002060"/>
                </a:solidFill>
                <a:latin typeface="+mn-ea"/>
              </a:rPr>
              <a:t>3.3  </a:t>
            </a:r>
            <a:r>
              <a:rPr lang="zh-CN" altLang="en-US" sz="1400" dirty="0">
                <a:solidFill>
                  <a:srgbClr val="002060"/>
                </a:solidFill>
                <a:latin typeface="+mn-ea"/>
              </a:rPr>
              <a:t>气瓶运输装卸时要轻拿轻放，室内外移动气瓶时，应采用专用运输工具，严禁抛、滚、滑、碰。</a:t>
            </a:r>
          </a:p>
          <a:p>
            <a:pPr>
              <a:lnSpc>
                <a:spcPct val="135000"/>
              </a:lnSpc>
            </a:pPr>
            <a:r>
              <a:rPr lang="en-US" sz="1400" dirty="0">
                <a:solidFill>
                  <a:srgbClr val="002060"/>
                </a:solidFill>
                <a:latin typeface="+mn-ea"/>
              </a:rPr>
              <a:t>3.4  </a:t>
            </a:r>
            <a:r>
              <a:rPr lang="zh-CN" altLang="en-US" sz="1400" dirty="0">
                <a:solidFill>
                  <a:srgbClr val="002060"/>
                </a:solidFill>
                <a:latin typeface="+mn-ea"/>
              </a:rPr>
              <a:t>集中供气单位负责集中供气储罐、管道、气瓶和报警等设施设备的管理，协助研究组对实验室内部管线的安全管理。</a:t>
            </a:r>
          </a:p>
          <a:p>
            <a:pPr>
              <a:lnSpc>
                <a:spcPct val="135000"/>
              </a:lnSpc>
            </a:pPr>
            <a:r>
              <a:rPr lang="en-US" sz="1400" dirty="0">
                <a:solidFill>
                  <a:srgbClr val="002060"/>
                </a:solidFill>
                <a:latin typeface="+mn-ea"/>
              </a:rPr>
              <a:t>3.5  </a:t>
            </a:r>
            <a:r>
              <a:rPr lang="zh-CN" altLang="en-US" sz="1400" dirty="0">
                <a:solidFill>
                  <a:srgbClr val="002060"/>
                </a:solidFill>
                <a:latin typeface="+mn-ea"/>
              </a:rPr>
              <a:t>集中供气单位应在相应管道的明显位置标识管道介质和流向，在相关位置设置有效报警装置和联系方式。</a:t>
            </a:r>
          </a:p>
          <a:p>
            <a:pPr>
              <a:lnSpc>
                <a:spcPct val="135000"/>
              </a:lnSpc>
            </a:pPr>
            <a:r>
              <a:rPr lang="en-US" sz="1400" dirty="0">
                <a:solidFill>
                  <a:srgbClr val="002060"/>
                </a:solidFill>
                <a:latin typeface="+mn-ea"/>
              </a:rPr>
              <a:t>3.6 </a:t>
            </a:r>
            <a:r>
              <a:rPr lang="en-US" sz="1400" dirty="0" smtClean="0">
                <a:solidFill>
                  <a:srgbClr val="002060"/>
                </a:solidFill>
                <a:latin typeface="+mn-ea"/>
              </a:rPr>
              <a:t> </a:t>
            </a:r>
            <a:r>
              <a:rPr lang="zh-CN" altLang="en-US" sz="1400" dirty="0" smtClean="0">
                <a:solidFill>
                  <a:srgbClr val="002060"/>
                </a:solidFill>
                <a:latin typeface="+mn-ea"/>
              </a:rPr>
              <a:t>气</a:t>
            </a:r>
            <a:r>
              <a:rPr lang="zh-CN" altLang="en-US" sz="1400" dirty="0">
                <a:solidFill>
                  <a:srgbClr val="002060"/>
                </a:solidFill>
                <a:latin typeface="+mn-ea"/>
              </a:rPr>
              <a:t>瓶与集中供气供应单位应配合气体使用部门和安全管理部门的安全检查监督。</a:t>
            </a:r>
            <a:r>
              <a:rPr kumimoji="0" lang="zh-CN" altLang="en-US" sz="1400" b="0" i="0" u="none" strike="noStrike" cap="none" normalizeH="0" baseline="0" dirty="0" smtClean="0">
                <a:ln>
                  <a:noFill/>
                </a:ln>
                <a:solidFill>
                  <a:srgbClr val="002060"/>
                </a:solidFill>
                <a:effectLst/>
                <a:latin typeface="+mn-ea"/>
                <a:cs typeface="宋体" pitchFamily="2" charset="-122"/>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571480"/>
            <a:ext cx="764386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nSpc>
                <a:spcPct val="150000"/>
              </a:lnSpc>
              <a:buAutoNum type="arabicPlain" startAt="4"/>
            </a:pPr>
            <a:r>
              <a:rPr lang="zh-CN" altLang="en-US" sz="1400" b="1" dirty="0" smtClean="0">
                <a:solidFill>
                  <a:srgbClr val="002060"/>
                </a:solidFill>
                <a:latin typeface="+mn-ea"/>
              </a:rPr>
              <a:t>气</a:t>
            </a:r>
            <a:r>
              <a:rPr lang="zh-CN" altLang="en-US" sz="1400" b="1" dirty="0">
                <a:solidFill>
                  <a:srgbClr val="002060"/>
                </a:solidFill>
                <a:latin typeface="+mn-ea"/>
              </a:rPr>
              <a:t>瓶使用部门管理</a:t>
            </a:r>
          </a:p>
          <a:p>
            <a:pPr marL="342900" indent="-342900">
              <a:lnSpc>
                <a:spcPct val="150000"/>
              </a:lnSpc>
            </a:pPr>
            <a:r>
              <a:rPr lang="en-US" altLang="en-US" sz="1400" dirty="0" smtClean="0">
                <a:solidFill>
                  <a:srgbClr val="002060"/>
                </a:solidFill>
                <a:latin typeface="+mn-ea"/>
              </a:rPr>
              <a:t>4.2  </a:t>
            </a:r>
            <a:r>
              <a:rPr lang="zh-CN" altLang="en-US" sz="1400" dirty="0">
                <a:solidFill>
                  <a:srgbClr val="002060"/>
                </a:solidFill>
                <a:latin typeface="+mn-ea"/>
              </a:rPr>
              <a:t>气瓶使用者在领用气瓶时必须对气瓶</a:t>
            </a:r>
            <a:r>
              <a:rPr lang="zh-CN" altLang="en-US" sz="1400" dirty="0">
                <a:solidFill>
                  <a:srgbClr val="FF0000"/>
                </a:solidFill>
                <a:latin typeface="+mn-ea"/>
              </a:rPr>
              <a:t>介质</a:t>
            </a:r>
            <a:r>
              <a:rPr lang="zh-CN" altLang="en-US" sz="1400" dirty="0">
                <a:solidFill>
                  <a:srgbClr val="002060"/>
                </a:solidFill>
                <a:latin typeface="+mn-ea"/>
              </a:rPr>
              <a:t>和</a:t>
            </a:r>
            <a:r>
              <a:rPr lang="zh-CN" altLang="en-US" sz="1400" dirty="0">
                <a:solidFill>
                  <a:srgbClr val="FF0000"/>
                </a:solidFill>
                <a:latin typeface="+mn-ea"/>
              </a:rPr>
              <a:t>使用周期</a:t>
            </a:r>
            <a:r>
              <a:rPr lang="zh-CN" altLang="en-US" sz="1400" dirty="0">
                <a:solidFill>
                  <a:srgbClr val="002060"/>
                </a:solidFill>
                <a:latin typeface="+mn-ea"/>
              </a:rPr>
              <a:t>进行</a:t>
            </a:r>
            <a:r>
              <a:rPr lang="zh-CN" altLang="en-US" sz="1400" b="1" dirty="0">
                <a:solidFill>
                  <a:srgbClr val="FF0000"/>
                </a:solidFill>
                <a:latin typeface="+mn-ea"/>
              </a:rPr>
              <a:t>确认</a:t>
            </a:r>
            <a:r>
              <a:rPr lang="zh-CN" altLang="en-US" sz="1400" dirty="0">
                <a:solidFill>
                  <a:srgbClr val="002060"/>
                </a:solidFill>
                <a:latin typeface="+mn-ea"/>
              </a:rPr>
              <a:t>，</a:t>
            </a:r>
            <a:r>
              <a:rPr lang="zh-CN" altLang="en-US" sz="1400" b="1" dirty="0">
                <a:solidFill>
                  <a:srgbClr val="FF0000"/>
                </a:solidFill>
                <a:latin typeface="+mn-ea"/>
              </a:rPr>
              <a:t>标识</a:t>
            </a:r>
            <a:r>
              <a:rPr lang="zh-CN" altLang="en-US" sz="1400" dirty="0">
                <a:solidFill>
                  <a:srgbClr val="002060"/>
                </a:solidFill>
                <a:latin typeface="+mn-ea"/>
              </a:rPr>
              <a:t>气瓶使用部门、领用者等信息，并做好相关的安全检查</a:t>
            </a:r>
            <a:r>
              <a:rPr lang="zh-CN" altLang="en-US" sz="1400" dirty="0" smtClean="0">
                <a:solidFill>
                  <a:srgbClr val="002060"/>
                </a:solidFill>
                <a:latin typeface="+mn-ea"/>
              </a:rPr>
              <a:t>。</a:t>
            </a:r>
            <a:endParaRPr lang="en-US" altLang="zh-CN" sz="1400" dirty="0" smtClean="0">
              <a:solidFill>
                <a:srgbClr val="002060"/>
              </a:solidFill>
              <a:latin typeface="+mn-ea"/>
            </a:endParaRPr>
          </a:p>
          <a:p>
            <a:pPr marL="342900" indent="-342900">
              <a:lnSpc>
                <a:spcPct val="150000"/>
              </a:lnSpc>
            </a:pPr>
            <a:r>
              <a:rPr lang="zh-CN" altLang="en-US" sz="1400" b="1" dirty="0" smtClean="0">
                <a:solidFill>
                  <a:srgbClr val="002060"/>
                </a:solidFill>
                <a:latin typeface="+mn-ea"/>
              </a:rPr>
              <a:t>   （</a:t>
            </a:r>
            <a:r>
              <a:rPr lang="zh-CN" altLang="en-US" sz="1400" b="1" dirty="0" smtClean="0">
                <a:solidFill>
                  <a:srgbClr val="FF0000"/>
                </a:solidFill>
                <a:latin typeface="+mn-ea"/>
              </a:rPr>
              <a:t>介质确认：</a:t>
            </a:r>
            <a:r>
              <a:rPr lang="zh-CN" altLang="en-US" sz="1400" dirty="0" smtClean="0">
                <a:solidFill>
                  <a:srgbClr val="002060"/>
                </a:solidFill>
                <a:latin typeface="+mn-ea"/>
              </a:rPr>
              <a:t>单一气体看瓶体颜色；混合气体查看</a:t>
            </a:r>
            <a:r>
              <a:rPr lang="en-US" altLang="zh-CN" sz="1400" dirty="0" smtClean="0">
                <a:solidFill>
                  <a:srgbClr val="002060"/>
                </a:solidFill>
                <a:latin typeface="+mn-ea"/>
              </a:rPr>
              <a:t>《</a:t>
            </a:r>
            <a:r>
              <a:rPr lang="zh-CN" altLang="en-US" sz="1400" dirty="0" smtClean="0">
                <a:solidFill>
                  <a:srgbClr val="002060"/>
                </a:solidFill>
                <a:latin typeface="+mn-ea"/>
              </a:rPr>
              <a:t>标准物质认定证书</a:t>
            </a:r>
            <a:r>
              <a:rPr lang="en-US" altLang="zh-CN" sz="1400" dirty="0" smtClean="0">
                <a:solidFill>
                  <a:srgbClr val="002060"/>
                </a:solidFill>
                <a:latin typeface="+mn-ea"/>
              </a:rPr>
              <a:t>》</a:t>
            </a:r>
            <a:r>
              <a:rPr lang="zh-CN" altLang="en-US" sz="1400" b="1" dirty="0" smtClean="0">
                <a:solidFill>
                  <a:srgbClr val="002060"/>
                </a:solidFill>
                <a:latin typeface="+mn-ea"/>
              </a:rPr>
              <a:t>）</a:t>
            </a:r>
            <a:endParaRPr lang="zh-CN" altLang="en-US" sz="1400" dirty="0">
              <a:solidFill>
                <a:srgbClr val="002060"/>
              </a:solidFill>
              <a:latin typeface="+mn-ea"/>
            </a:endParaRPr>
          </a:p>
        </p:txBody>
      </p:sp>
      <p:pic>
        <p:nvPicPr>
          <p:cNvPr id="7169" name="Picture 1"/>
          <p:cNvPicPr>
            <a:picLocks noChangeAspect="1" noChangeArrowheads="1"/>
          </p:cNvPicPr>
          <p:nvPr/>
        </p:nvPicPr>
        <p:blipFill>
          <a:blip r:embed="rId2"/>
          <a:srcRect/>
          <a:stretch>
            <a:fillRect/>
          </a:stretch>
        </p:blipFill>
        <p:spPr bwMode="auto">
          <a:xfrm>
            <a:off x="266689" y="2228440"/>
            <a:ext cx="3305179" cy="2343568"/>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3664049" y="2214554"/>
            <a:ext cx="5265669" cy="4214842"/>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87439" y="4714908"/>
            <a:ext cx="3484429" cy="1785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571480"/>
            <a:ext cx="7643866"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nSpc>
                <a:spcPct val="150000"/>
              </a:lnSpc>
              <a:buAutoNum type="arabicPlain" startAt="4"/>
            </a:pPr>
            <a:r>
              <a:rPr lang="zh-CN" altLang="en-US" sz="1400" b="1" dirty="0" smtClean="0">
                <a:solidFill>
                  <a:srgbClr val="002060"/>
                </a:solidFill>
                <a:latin typeface="+mn-ea"/>
              </a:rPr>
              <a:t>气</a:t>
            </a:r>
            <a:r>
              <a:rPr lang="zh-CN" altLang="en-US" sz="1400" b="1" dirty="0">
                <a:solidFill>
                  <a:srgbClr val="002060"/>
                </a:solidFill>
                <a:latin typeface="+mn-ea"/>
              </a:rPr>
              <a:t>瓶使用部门管理</a:t>
            </a:r>
          </a:p>
          <a:p>
            <a:pPr marL="342900" indent="-342900">
              <a:lnSpc>
                <a:spcPct val="150000"/>
              </a:lnSpc>
            </a:pPr>
            <a:r>
              <a:rPr lang="en-US" altLang="en-US" sz="1400" dirty="0" smtClean="0">
                <a:solidFill>
                  <a:srgbClr val="002060"/>
                </a:solidFill>
                <a:latin typeface="+mn-ea"/>
              </a:rPr>
              <a:t>4.2  </a:t>
            </a:r>
            <a:r>
              <a:rPr lang="zh-CN" altLang="en-US" sz="1400" dirty="0">
                <a:solidFill>
                  <a:srgbClr val="002060"/>
                </a:solidFill>
                <a:latin typeface="+mn-ea"/>
              </a:rPr>
              <a:t>气瓶使用者在领用气瓶时必须对气瓶介质和使用周期进行</a:t>
            </a:r>
            <a:r>
              <a:rPr lang="zh-CN" altLang="en-US" sz="1400" b="1" dirty="0">
                <a:solidFill>
                  <a:srgbClr val="FF0000"/>
                </a:solidFill>
                <a:latin typeface="+mn-ea"/>
              </a:rPr>
              <a:t>确认</a:t>
            </a:r>
            <a:r>
              <a:rPr lang="zh-CN" altLang="en-US" sz="1400" dirty="0">
                <a:solidFill>
                  <a:srgbClr val="002060"/>
                </a:solidFill>
                <a:latin typeface="+mn-ea"/>
              </a:rPr>
              <a:t>，</a:t>
            </a:r>
            <a:r>
              <a:rPr lang="zh-CN" altLang="en-US" sz="1400" b="1" dirty="0">
                <a:solidFill>
                  <a:srgbClr val="FF0000"/>
                </a:solidFill>
                <a:latin typeface="+mn-ea"/>
              </a:rPr>
              <a:t>标识</a:t>
            </a:r>
            <a:r>
              <a:rPr lang="zh-CN" altLang="en-US" sz="1400" dirty="0">
                <a:solidFill>
                  <a:srgbClr val="002060"/>
                </a:solidFill>
                <a:latin typeface="+mn-ea"/>
              </a:rPr>
              <a:t>气瓶使用部门、领用者等信息，并做好相关的安全检查</a:t>
            </a:r>
            <a:r>
              <a:rPr lang="zh-CN" altLang="en-US" sz="1400" dirty="0" smtClean="0">
                <a:solidFill>
                  <a:srgbClr val="002060"/>
                </a:solidFill>
                <a:latin typeface="+mn-ea"/>
              </a:rPr>
              <a:t>。</a:t>
            </a:r>
            <a:endParaRPr lang="en-US" altLang="zh-CN" sz="1400" dirty="0" smtClean="0">
              <a:solidFill>
                <a:srgbClr val="002060"/>
              </a:solidFill>
              <a:latin typeface="+mn-ea"/>
            </a:endParaRPr>
          </a:p>
          <a:p>
            <a:pPr marL="342900" indent="-342900">
              <a:lnSpc>
                <a:spcPct val="150000"/>
              </a:lnSpc>
            </a:pPr>
            <a:r>
              <a:rPr lang="en-US" altLang="zh-CN" sz="1400" dirty="0">
                <a:solidFill>
                  <a:srgbClr val="002060"/>
                </a:solidFill>
                <a:latin typeface="+mn-ea"/>
              </a:rPr>
              <a:t> </a:t>
            </a:r>
            <a:r>
              <a:rPr lang="en-US" altLang="zh-CN" sz="1400" dirty="0" smtClean="0">
                <a:solidFill>
                  <a:srgbClr val="002060"/>
                </a:solidFill>
                <a:latin typeface="+mn-ea"/>
              </a:rPr>
              <a:t>     </a:t>
            </a:r>
            <a:r>
              <a:rPr lang="zh-CN" altLang="en-US" sz="1400" b="1" dirty="0" smtClean="0">
                <a:solidFill>
                  <a:srgbClr val="002060"/>
                </a:solidFill>
                <a:latin typeface="+mn-ea"/>
              </a:rPr>
              <a:t>（</a:t>
            </a:r>
            <a:r>
              <a:rPr lang="zh-CN" altLang="en-US" sz="1400" b="1" dirty="0" smtClean="0">
                <a:solidFill>
                  <a:srgbClr val="FF0000"/>
                </a:solidFill>
                <a:latin typeface="+mn-ea"/>
              </a:rPr>
              <a:t>介质确认：</a:t>
            </a:r>
            <a:r>
              <a:rPr lang="zh-CN" altLang="en-US" sz="1400" dirty="0" smtClean="0">
                <a:solidFill>
                  <a:srgbClr val="002060"/>
                </a:solidFill>
                <a:latin typeface="+mn-ea"/>
              </a:rPr>
              <a:t>单一气体看瓶体颜色；混合气体查看</a:t>
            </a:r>
            <a:r>
              <a:rPr lang="en-US" altLang="zh-CN" sz="1400" dirty="0" smtClean="0">
                <a:solidFill>
                  <a:srgbClr val="002060"/>
                </a:solidFill>
                <a:latin typeface="+mn-ea"/>
              </a:rPr>
              <a:t>《</a:t>
            </a:r>
            <a:r>
              <a:rPr lang="zh-CN" altLang="en-US" sz="1400" dirty="0" smtClean="0">
                <a:solidFill>
                  <a:srgbClr val="002060"/>
                </a:solidFill>
                <a:latin typeface="+mn-ea"/>
              </a:rPr>
              <a:t>标准物质认定证书</a:t>
            </a:r>
            <a:r>
              <a:rPr lang="en-US" altLang="zh-CN" sz="1400" dirty="0" smtClean="0">
                <a:solidFill>
                  <a:srgbClr val="002060"/>
                </a:solidFill>
                <a:latin typeface="+mn-ea"/>
              </a:rPr>
              <a:t>》</a:t>
            </a:r>
            <a:r>
              <a:rPr lang="zh-CN" altLang="en-US" sz="1400" b="1" dirty="0" smtClean="0">
                <a:solidFill>
                  <a:srgbClr val="002060"/>
                </a:solidFill>
                <a:latin typeface="+mn-ea"/>
              </a:rPr>
              <a:t>）</a:t>
            </a:r>
            <a:endParaRPr lang="en-US" altLang="zh-CN" sz="1400" dirty="0" smtClean="0">
              <a:solidFill>
                <a:srgbClr val="002060"/>
              </a:solidFill>
              <a:latin typeface="+mn-ea"/>
            </a:endParaRPr>
          </a:p>
          <a:p>
            <a:pPr marL="342900" indent="-342900">
              <a:lnSpc>
                <a:spcPct val="150000"/>
              </a:lnSpc>
            </a:pPr>
            <a:r>
              <a:rPr lang="zh-CN" altLang="en-US" sz="1400" dirty="0" smtClean="0">
                <a:solidFill>
                  <a:srgbClr val="002060"/>
                </a:solidFill>
                <a:latin typeface="+mn-ea"/>
              </a:rPr>
              <a:t>      （瓶帽、手柄、减震圈）</a:t>
            </a:r>
            <a:endParaRPr lang="en-US" altLang="zh-CN" sz="1400" dirty="0" smtClean="0">
              <a:solidFill>
                <a:srgbClr val="002060"/>
              </a:solidFill>
              <a:latin typeface="+mn-ea"/>
            </a:endParaRPr>
          </a:p>
          <a:p>
            <a:pPr marL="342900" indent="-342900">
              <a:lnSpc>
                <a:spcPct val="150000"/>
              </a:lnSpc>
            </a:pPr>
            <a:endParaRPr lang="en-US" altLang="zh-CN" sz="1400" dirty="0">
              <a:solidFill>
                <a:srgbClr val="002060"/>
              </a:solidFill>
              <a:latin typeface="+mn-ea"/>
            </a:endParaRPr>
          </a:p>
          <a:p>
            <a:pPr marL="342900" indent="-342900">
              <a:lnSpc>
                <a:spcPct val="150000"/>
              </a:lnSpc>
            </a:pPr>
            <a:endParaRPr lang="en-US" altLang="zh-CN" sz="1400" dirty="0" smtClean="0">
              <a:solidFill>
                <a:srgbClr val="002060"/>
              </a:solidFill>
              <a:latin typeface="+mn-ea"/>
            </a:endParaRPr>
          </a:p>
          <a:p>
            <a:pPr marL="342900" indent="-342900">
              <a:lnSpc>
                <a:spcPct val="150000"/>
              </a:lnSpc>
            </a:pPr>
            <a:endParaRPr lang="en-US" altLang="zh-CN" sz="1400" dirty="0" smtClean="0">
              <a:solidFill>
                <a:srgbClr val="002060"/>
              </a:solidFill>
              <a:latin typeface="+mn-ea"/>
            </a:endParaRPr>
          </a:p>
          <a:p>
            <a:pPr marL="342900" indent="-342900">
              <a:lnSpc>
                <a:spcPct val="150000"/>
              </a:lnSpc>
            </a:pPr>
            <a:endParaRPr lang="en-US" altLang="zh-CN" sz="1400" dirty="0">
              <a:solidFill>
                <a:srgbClr val="002060"/>
              </a:solidFill>
              <a:latin typeface="+mn-ea"/>
            </a:endParaRPr>
          </a:p>
          <a:p>
            <a:pPr marL="342900" indent="-342900">
              <a:lnSpc>
                <a:spcPct val="150000"/>
              </a:lnSpc>
            </a:pPr>
            <a:endParaRPr lang="en-US" altLang="zh-CN" sz="1400" dirty="0" smtClean="0">
              <a:solidFill>
                <a:srgbClr val="002060"/>
              </a:solidFill>
              <a:latin typeface="+mn-ea"/>
            </a:endParaRPr>
          </a:p>
          <a:p>
            <a:pPr marL="342900" indent="-342900">
              <a:lnSpc>
                <a:spcPct val="150000"/>
              </a:lnSpc>
            </a:pPr>
            <a:endParaRPr lang="en-US" altLang="zh-CN" sz="1400" dirty="0">
              <a:solidFill>
                <a:srgbClr val="002060"/>
              </a:solidFill>
              <a:latin typeface="+mn-ea"/>
            </a:endParaRPr>
          </a:p>
          <a:p>
            <a:pPr marL="342900" indent="-342900">
              <a:lnSpc>
                <a:spcPct val="150000"/>
              </a:lnSpc>
            </a:pPr>
            <a:endParaRPr lang="en-US" altLang="zh-CN" sz="1400" dirty="0">
              <a:solidFill>
                <a:srgbClr val="002060"/>
              </a:solidFill>
              <a:latin typeface="+mn-ea"/>
            </a:endParaRPr>
          </a:p>
          <a:p>
            <a:pPr marL="342900" indent="-342900">
              <a:lnSpc>
                <a:spcPct val="150000"/>
              </a:lnSpc>
            </a:pPr>
            <a:endParaRPr lang="zh-CN" altLang="en-US" sz="1400" dirty="0">
              <a:solidFill>
                <a:srgbClr val="002060"/>
              </a:solidFill>
              <a:latin typeface="+mn-ea"/>
            </a:endParaRPr>
          </a:p>
        </p:txBody>
      </p:sp>
      <p:pic>
        <p:nvPicPr>
          <p:cNvPr id="7174" name="Picture 6"/>
          <p:cNvPicPr>
            <a:picLocks noChangeAspect="1" noChangeArrowheads="1"/>
          </p:cNvPicPr>
          <p:nvPr/>
        </p:nvPicPr>
        <p:blipFill>
          <a:blip r:embed="rId2"/>
          <a:srcRect/>
          <a:stretch>
            <a:fillRect/>
          </a:stretch>
        </p:blipFill>
        <p:spPr bwMode="auto">
          <a:xfrm>
            <a:off x="6786578" y="2571744"/>
            <a:ext cx="1962150" cy="1828800"/>
          </a:xfrm>
          <a:prstGeom prst="rect">
            <a:avLst/>
          </a:prstGeom>
          <a:noFill/>
          <a:ln w="9525">
            <a:solidFill>
              <a:schemeClr val="bg1">
                <a:lumMod val="65000"/>
              </a:schemeClr>
            </a:solidFill>
            <a:miter lim="800000"/>
            <a:headEnd/>
            <a:tailEnd/>
          </a:ln>
          <a:effectLst/>
        </p:spPr>
      </p:pic>
      <p:pic>
        <p:nvPicPr>
          <p:cNvPr id="7175" name="Picture 7"/>
          <p:cNvPicPr>
            <a:picLocks noChangeAspect="1" noChangeArrowheads="1"/>
          </p:cNvPicPr>
          <p:nvPr/>
        </p:nvPicPr>
        <p:blipFill>
          <a:blip r:embed="rId3"/>
          <a:srcRect/>
          <a:stretch>
            <a:fillRect/>
          </a:stretch>
        </p:blipFill>
        <p:spPr bwMode="auto">
          <a:xfrm>
            <a:off x="4143372" y="4000504"/>
            <a:ext cx="2447932" cy="2532343"/>
          </a:xfrm>
          <a:prstGeom prst="rect">
            <a:avLst/>
          </a:prstGeom>
          <a:noFill/>
          <a:ln w="9525">
            <a:solidFill>
              <a:schemeClr val="bg1">
                <a:lumMod val="65000"/>
              </a:schemeClr>
            </a:solidFill>
            <a:miter lim="800000"/>
            <a:headEnd/>
            <a:tailEnd/>
          </a:ln>
          <a:effectLst/>
        </p:spPr>
      </p:pic>
      <p:pic>
        <p:nvPicPr>
          <p:cNvPr id="7176" name="Picture 8"/>
          <p:cNvPicPr>
            <a:picLocks noChangeAspect="1" noChangeArrowheads="1"/>
          </p:cNvPicPr>
          <p:nvPr/>
        </p:nvPicPr>
        <p:blipFill>
          <a:blip r:embed="rId4"/>
          <a:srcRect/>
          <a:stretch>
            <a:fillRect/>
          </a:stretch>
        </p:blipFill>
        <p:spPr bwMode="auto">
          <a:xfrm>
            <a:off x="428596" y="2571744"/>
            <a:ext cx="3467100" cy="2400300"/>
          </a:xfrm>
          <a:prstGeom prst="rect">
            <a:avLst/>
          </a:prstGeom>
          <a:noFill/>
          <a:ln w="9525">
            <a:solidFill>
              <a:schemeClr val="bg1">
                <a:lumMod val="65000"/>
              </a:schemeClr>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571480"/>
            <a:ext cx="764386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nSpc>
                <a:spcPct val="150000"/>
              </a:lnSpc>
              <a:buAutoNum type="arabicPlain" startAt="4"/>
            </a:pPr>
            <a:r>
              <a:rPr lang="zh-CN" altLang="en-US" sz="1400" b="1" dirty="0" smtClean="0">
                <a:solidFill>
                  <a:srgbClr val="002060"/>
                </a:solidFill>
                <a:latin typeface="+mn-ea"/>
              </a:rPr>
              <a:t>气</a:t>
            </a:r>
            <a:r>
              <a:rPr lang="zh-CN" altLang="en-US" sz="1400" b="1" dirty="0">
                <a:solidFill>
                  <a:srgbClr val="002060"/>
                </a:solidFill>
                <a:latin typeface="+mn-ea"/>
              </a:rPr>
              <a:t>瓶使用部门管理</a:t>
            </a:r>
          </a:p>
          <a:p>
            <a:pPr marL="342900" indent="-342900">
              <a:lnSpc>
                <a:spcPct val="150000"/>
              </a:lnSpc>
            </a:pPr>
            <a:endParaRPr lang="en-US" altLang="zh-CN" sz="1400" dirty="0" smtClean="0">
              <a:solidFill>
                <a:srgbClr val="002060"/>
              </a:solidFill>
              <a:latin typeface="+mn-ea"/>
            </a:endParaRPr>
          </a:p>
          <a:p>
            <a:pPr>
              <a:lnSpc>
                <a:spcPct val="150000"/>
              </a:lnSpc>
            </a:pPr>
            <a:r>
              <a:rPr lang="en-US" altLang="en-US" sz="1400" dirty="0" smtClean="0">
                <a:solidFill>
                  <a:srgbClr val="002060"/>
                </a:solidFill>
                <a:latin typeface="+mn-ea"/>
              </a:rPr>
              <a:t>4.3  </a:t>
            </a:r>
            <a:r>
              <a:rPr lang="zh-CN" altLang="en-US" sz="1400" dirty="0">
                <a:solidFill>
                  <a:srgbClr val="002060"/>
                </a:solidFill>
                <a:latin typeface="+mn-ea"/>
              </a:rPr>
              <a:t>气瓶使用部门根据实验室周边的安全条件，确定气瓶存放的位置。设置符合安全条件的供气管线，定期检查供气设施的安全可靠性</a:t>
            </a:r>
            <a:r>
              <a:rPr lang="zh-CN" altLang="en-US" sz="1400" dirty="0" smtClean="0">
                <a:solidFill>
                  <a:srgbClr val="002060"/>
                </a:solidFill>
                <a:latin typeface="+mn-ea"/>
              </a:rPr>
              <a:t>。</a:t>
            </a:r>
            <a:endParaRPr lang="en-US" altLang="zh-CN" sz="1400" dirty="0" smtClean="0">
              <a:solidFill>
                <a:srgbClr val="002060"/>
              </a:solidFill>
              <a:latin typeface="+mn-ea"/>
            </a:endParaRPr>
          </a:p>
          <a:p>
            <a:pPr>
              <a:lnSpc>
                <a:spcPct val="150000"/>
              </a:lnSpc>
            </a:pPr>
            <a:r>
              <a:rPr lang="en-US" altLang="zh-CN" sz="1400" dirty="0" smtClean="0">
                <a:solidFill>
                  <a:srgbClr val="002060"/>
                </a:solidFill>
                <a:latin typeface="+mn-ea"/>
              </a:rPr>
              <a:t>    </a:t>
            </a:r>
            <a:r>
              <a:rPr lang="zh-CN" altLang="en-US" sz="1400" dirty="0" smtClean="0">
                <a:solidFill>
                  <a:srgbClr val="002060"/>
                </a:solidFill>
                <a:latin typeface="+mn-ea"/>
              </a:rPr>
              <a:t>（气体管线变更使用介质时，需要认真核对周边管线情况。）</a:t>
            </a:r>
            <a:endParaRPr lang="en-US" altLang="zh-CN" sz="1400" dirty="0">
              <a:solidFill>
                <a:srgbClr val="002060"/>
              </a:solidFill>
              <a:latin typeface="+mn-ea"/>
            </a:endParaRPr>
          </a:p>
          <a:p>
            <a:pPr>
              <a:lnSpc>
                <a:spcPct val="150000"/>
              </a:lnSpc>
            </a:pPr>
            <a:r>
              <a:rPr lang="en-US" altLang="en-US" sz="1400" dirty="0" smtClean="0">
                <a:solidFill>
                  <a:srgbClr val="002060"/>
                </a:solidFill>
                <a:latin typeface="+mn-ea"/>
              </a:rPr>
              <a:t>4.4  </a:t>
            </a:r>
            <a:r>
              <a:rPr lang="zh-CN" altLang="en-US" sz="1400" dirty="0">
                <a:solidFill>
                  <a:srgbClr val="002060"/>
                </a:solidFill>
                <a:latin typeface="+mn-ea"/>
              </a:rPr>
              <a:t>室外气瓶的存放位置应设有防止阳光暴晒等的安全设施，并与避雷设施、设备吸风口保持至少</a:t>
            </a:r>
            <a:r>
              <a:rPr lang="en-US" altLang="en-US" sz="1400" dirty="0">
                <a:solidFill>
                  <a:srgbClr val="002060"/>
                </a:solidFill>
                <a:latin typeface="+mn-ea"/>
              </a:rPr>
              <a:t>5</a:t>
            </a:r>
            <a:r>
              <a:rPr lang="zh-CN" altLang="en-US" sz="1400" dirty="0">
                <a:solidFill>
                  <a:srgbClr val="002060"/>
                </a:solidFill>
                <a:latin typeface="+mn-ea"/>
              </a:rPr>
              <a:t>米间距。</a:t>
            </a:r>
            <a:r>
              <a:rPr lang="zh-CN" altLang="en-US" sz="1400" b="1" dirty="0">
                <a:solidFill>
                  <a:srgbClr val="FF0000"/>
                </a:solidFill>
                <a:latin typeface="+mn-ea"/>
              </a:rPr>
              <a:t>室内外气瓶</a:t>
            </a:r>
            <a:r>
              <a:rPr lang="zh-CN" altLang="en-US" sz="1400" dirty="0">
                <a:solidFill>
                  <a:srgbClr val="002060"/>
                </a:solidFill>
                <a:latin typeface="+mn-ea"/>
              </a:rPr>
              <a:t>均</a:t>
            </a:r>
            <a:r>
              <a:rPr lang="zh-CN" altLang="en-US" sz="1400" b="1" dirty="0">
                <a:solidFill>
                  <a:srgbClr val="FF0000"/>
                </a:solidFill>
                <a:latin typeface="+mn-ea"/>
              </a:rPr>
              <a:t>不得靠近热源</a:t>
            </a:r>
            <a:r>
              <a:rPr lang="zh-CN" altLang="en-US" sz="1400" dirty="0">
                <a:solidFill>
                  <a:srgbClr val="FF0000"/>
                </a:solidFill>
                <a:latin typeface="+mn-ea"/>
              </a:rPr>
              <a:t>，</a:t>
            </a:r>
            <a:r>
              <a:rPr lang="zh-CN" altLang="en-US" sz="1400" dirty="0">
                <a:solidFill>
                  <a:srgbClr val="002060"/>
                </a:solidFill>
                <a:latin typeface="+mn-ea"/>
              </a:rPr>
              <a:t>与</a:t>
            </a:r>
            <a:r>
              <a:rPr lang="zh-CN" altLang="en-US" sz="1400" b="1" dirty="0">
                <a:solidFill>
                  <a:srgbClr val="FF0000"/>
                </a:solidFill>
                <a:latin typeface="+mn-ea"/>
              </a:rPr>
              <a:t>明火间距</a:t>
            </a:r>
            <a:r>
              <a:rPr lang="zh-CN" altLang="en-US" sz="1400" dirty="0">
                <a:solidFill>
                  <a:srgbClr val="002060"/>
                </a:solidFill>
                <a:latin typeface="+mn-ea"/>
              </a:rPr>
              <a:t>不小于</a:t>
            </a:r>
            <a:r>
              <a:rPr lang="en-US" altLang="en-US" sz="1400" b="1" dirty="0">
                <a:solidFill>
                  <a:srgbClr val="FF0000"/>
                </a:solidFill>
                <a:latin typeface="+mn-ea"/>
              </a:rPr>
              <a:t>10</a:t>
            </a:r>
            <a:r>
              <a:rPr lang="zh-CN" altLang="en-US" sz="1400" b="1" dirty="0">
                <a:solidFill>
                  <a:srgbClr val="FF0000"/>
                </a:solidFill>
                <a:latin typeface="+mn-ea"/>
              </a:rPr>
              <a:t>米</a:t>
            </a:r>
            <a:r>
              <a:rPr lang="zh-CN" altLang="en-US" sz="1400" dirty="0" smtClean="0">
                <a:solidFill>
                  <a:srgbClr val="FF0000"/>
                </a:solidFill>
                <a:latin typeface="+mn-ea"/>
              </a:rPr>
              <a:t>。</a:t>
            </a:r>
            <a:endParaRPr lang="en-US" altLang="zh-CN" sz="1400" dirty="0" smtClean="0">
              <a:solidFill>
                <a:srgbClr val="FF0000"/>
              </a:solidFill>
              <a:latin typeface="+mn-ea"/>
            </a:endParaRPr>
          </a:p>
          <a:p>
            <a:pPr>
              <a:lnSpc>
                <a:spcPct val="150000"/>
              </a:lnSpc>
            </a:pPr>
            <a:r>
              <a:rPr lang="en-US" altLang="en-US" sz="1400" dirty="0" smtClean="0">
                <a:solidFill>
                  <a:srgbClr val="002060"/>
                </a:solidFill>
                <a:latin typeface="+mn-ea"/>
              </a:rPr>
              <a:t>4.5  </a:t>
            </a:r>
            <a:r>
              <a:rPr lang="zh-CN" altLang="en-US" sz="1400" dirty="0">
                <a:solidFill>
                  <a:srgbClr val="002060"/>
                </a:solidFill>
                <a:latin typeface="+mn-ea"/>
              </a:rPr>
              <a:t>实验室内或走廊通道</a:t>
            </a:r>
            <a:r>
              <a:rPr lang="zh-CN" altLang="en-US" sz="1400" b="1" dirty="0">
                <a:solidFill>
                  <a:srgbClr val="FF0000"/>
                </a:solidFill>
                <a:latin typeface="+mn-ea"/>
              </a:rPr>
              <a:t>禁止存放</a:t>
            </a:r>
            <a:r>
              <a:rPr lang="en-US" altLang="en-US" sz="1400" b="1" dirty="0">
                <a:solidFill>
                  <a:srgbClr val="FF0000"/>
                </a:solidFill>
                <a:latin typeface="+mn-ea"/>
              </a:rPr>
              <a:t>40L</a:t>
            </a:r>
            <a:r>
              <a:rPr lang="zh-CN" altLang="en-US" sz="1400" b="1" dirty="0">
                <a:solidFill>
                  <a:srgbClr val="FF0000"/>
                </a:solidFill>
                <a:latin typeface="+mn-ea"/>
              </a:rPr>
              <a:t>及以上易燃易爆或有毒气体钢瓶</a:t>
            </a:r>
            <a:r>
              <a:rPr lang="zh-CN" altLang="en-US" sz="1400" dirty="0">
                <a:solidFill>
                  <a:srgbClr val="002060"/>
                </a:solidFill>
                <a:latin typeface="+mn-ea"/>
              </a:rPr>
              <a:t>以及</a:t>
            </a:r>
            <a:r>
              <a:rPr lang="zh-CN" altLang="en-US" sz="1400" b="1" dirty="0">
                <a:solidFill>
                  <a:srgbClr val="FF0000"/>
                </a:solidFill>
                <a:latin typeface="+mn-ea"/>
              </a:rPr>
              <a:t>未在线</a:t>
            </a:r>
            <a:r>
              <a:rPr lang="zh-CN" altLang="en-US" sz="1400" dirty="0">
                <a:solidFill>
                  <a:srgbClr val="002060"/>
                </a:solidFill>
                <a:latin typeface="+mn-ea"/>
              </a:rPr>
              <a:t>使用的各类气瓶。</a:t>
            </a:r>
          </a:p>
          <a:p>
            <a:pPr>
              <a:lnSpc>
                <a:spcPct val="150000"/>
              </a:lnSpc>
            </a:pPr>
            <a:r>
              <a:rPr lang="en-US" altLang="en-US" sz="1400" dirty="0">
                <a:solidFill>
                  <a:srgbClr val="002060"/>
                </a:solidFill>
                <a:latin typeface="+mn-ea"/>
              </a:rPr>
              <a:t>4.6  </a:t>
            </a:r>
            <a:r>
              <a:rPr lang="zh-CN" altLang="en-US" sz="1400" dirty="0">
                <a:solidFill>
                  <a:srgbClr val="002060"/>
                </a:solidFill>
                <a:latin typeface="+mn-ea"/>
              </a:rPr>
              <a:t>对于使用温度有</a:t>
            </a:r>
            <a:r>
              <a:rPr lang="zh-CN" altLang="en-US" sz="1400" b="1" dirty="0">
                <a:solidFill>
                  <a:srgbClr val="FF0000"/>
                </a:solidFill>
                <a:latin typeface="+mn-ea"/>
              </a:rPr>
              <a:t>特殊要求</a:t>
            </a:r>
            <a:r>
              <a:rPr lang="zh-CN" altLang="en-US" sz="1400" dirty="0">
                <a:solidFill>
                  <a:srgbClr val="002060"/>
                </a:solidFill>
                <a:latin typeface="+mn-ea"/>
              </a:rPr>
              <a:t>的</a:t>
            </a:r>
            <a:r>
              <a:rPr lang="zh-CN" altLang="en-US" sz="1400" b="1" dirty="0">
                <a:solidFill>
                  <a:srgbClr val="FF0000"/>
                </a:solidFill>
                <a:latin typeface="+mn-ea"/>
              </a:rPr>
              <a:t>反应气体</a:t>
            </a:r>
            <a:r>
              <a:rPr lang="zh-CN" altLang="en-US" sz="1400" dirty="0">
                <a:solidFill>
                  <a:srgbClr val="002060"/>
                </a:solidFill>
                <a:latin typeface="+mn-ea"/>
              </a:rPr>
              <a:t>，如乙烯、丙烯等液化气体，需要放置室内的，其使用场所应设置报警器等</a:t>
            </a:r>
            <a:r>
              <a:rPr lang="zh-CN" altLang="en-US" sz="1400" b="1" dirty="0">
                <a:solidFill>
                  <a:srgbClr val="FF0000"/>
                </a:solidFill>
                <a:latin typeface="+mn-ea"/>
              </a:rPr>
              <a:t>安全设施</a:t>
            </a:r>
            <a:r>
              <a:rPr lang="zh-CN" altLang="en-US" sz="1400" dirty="0">
                <a:solidFill>
                  <a:srgbClr val="002060"/>
                </a:solidFill>
                <a:latin typeface="+mn-ea"/>
              </a:rPr>
              <a:t>，落实负责人和应急措施，并在综合管理处</a:t>
            </a:r>
            <a:r>
              <a:rPr lang="zh-CN" altLang="en-US" sz="1400" b="1" dirty="0">
                <a:solidFill>
                  <a:srgbClr val="FF0000"/>
                </a:solidFill>
                <a:latin typeface="+mn-ea"/>
              </a:rPr>
              <a:t>备案</a:t>
            </a:r>
            <a:r>
              <a:rPr lang="zh-CN" altLang="en-US" sz="1400" dirty="0">
                <a:solidFill>
                  <a:srgbClr val="002060"/>
                </a:solidFill>
                <a:latin typeface="+mn-ea"/>
              </a:rPr>
              <a:t>。</a:t>
            </a:r>
          </a:p>
          <a:p>
            <a:pPr>
              <a:lnSpc>
                <a:spcPct val="150000"/>
              </a:lnSpc>
            </a:pPr>
            <a:r>
              <a:rPr lang="en-US" altLang="en-US" sz="1400" dirty="0">
                <a:solidFill>
                  <a:srgbClr val="002060"/>
                </a:solidFill>
                <a:latin typeface="+mn-ea"/>
              </a:rPr>
              <a:t>4.7  </a:t>
            </a:r>
            <a:r>
              <a:rPr lang="zh-CN" altLang="en-US" sz="1400" dirty="0">
                <a:solidFill>
                  <a:srgbClr val="002060"/>
                </a:solidFill>
                <a:latin typeface="+mn-ea"/>
              </a:rPr>
              <a:t>使用气瓶部门应根据使用空间场所的情况，</a:t>
            </a:r>
            <a:r>
              <a:rPr lang="zh-CN" altLang="en-US" sz="1400" b="1" dirty="0">
                <a:solidFill>
                  <a:srgbClr val="FF0000"/>
                </a:solidFill>
                <a:latin typeface="+mn-ea"/>
              </a:rPr>
              <a:t>控制气瓶使用量</a:t>
            </a:r>
            <a:r>
              <a:rPr lang="zh-CN" altLang="en-US" sz="1400" dirty="0">
                <a:solidFill>
                  <a:srgbClr val="002060"/>
                </a:solidFill>
                <a:latin typeface="+mn-ea"/>
              </a:rPr>
              <a:t>，根据用气情况设置必要的气体报警装置和通风设施等，并定期对其安全状态及性能进行检查。在地下室或半地下室等有限空间要严格控制各类气体的使用，必须做好相应的安全防范措施。</a:t>
            </a:r>
          </a:p>
          <a:p>
            <a:pPr>
              <a:lnSpc>
                <a:spcPct val="150000"/>
              </a:lnSpc>
            </a:pPr>
            <a:r>
              <a:rPr lang="en-US" altLang="en-US" sz="1400" dirty="0">
                <a:solidFill>
                  <a:srgbClr val="002060"/>
                </a:solidFill>
                <a:latin typeface="+mn-ea"/>
              </a:rPr>
              <a:t>4.8  </a:t>
            </a:r>
            <a:r>
              <a:rPr lang="zh-CN" altLang="en-US" sz="1400" b="1" dirty="0">
                <a:solidFill>
                  <a:srgbClr val="FF0000"/>
                </a:solidFill>
                <a:latin typeface="+mn-ea"/>
              </a:rPr>
              <a:t>氧气气瓶</a:t>
            </a:r>
            <a:r>
              <a:rPr lang="zh-CN" altLang="en-US" sz="1400" dirty="0">
                <a:solidFill>
                  <a:srgbClr val="002060"/>
                </a:solidFill>
                <a:latin typeface="+mn-ea"/>
              </a:rPr>
              <a:t>连接的接头、管道、阀门、减压装置，应采用</a:t>
            </a:r>
            <a:r>
              <a:rPr lang="zh-CN" altLang="en-US" sz="1400" b="1" dirty="0">
                <a:solidFill>
                  <a:srgbClr val="FF0000"/>
                </a:solidFill>
                <a:latin typeface="+mn-ea"/>
              </a:rPr>
              <a:t>铜合金制造</a:t>
            </a:r>
            <a:r>
              <a:rPr lang="zh-CN" altLang="en-US" sz="1400" dirty="0">
                <a:solidFill>
                  <a:srgbClr val="002060"/>
                </a:solidFill>
                <a:latin typeface="+mn-ea"/>
              </a:rPr>
              <a:t>，使用前</a:t>
            </a:r>
            <a:r>
              <a:rPr lang="zh-CN" altLang="en-US" sz="1400" b="1" dirty="0">
                <a:solidFill>
                  <a:srgbClr val="FF0000"/>
                </a:solidFill>
                <a:latin typeface="+mn-ea"/>
              </a:rPr>
              <a:t>必须严格检查</a:t>
            </a:r>
            <a:r>
              <a:rPr lang="zh-CN" altLang="en-US" sz="1400" dirty="0">
                <a:solidFill>
                  <a:srgbClr val="002060"/>
                </a:solidFill>
                <a:latin typeface="+mn-ea"/>
              </a:rPr>
              <a:t>，</a:t>
            </a:r>
            <a:r>
              <a:rPr lang="zh-CN" altLang="en-US" sz="1400" b="1" dirty="0">
                <a:solidFill>
                  <a:srgbClr val="002060"/>
                </a:solidFill>
                <a:latin typeface="+mn-ea"/>
              </a:rPr>
              <a:t>禁止沾染油污、油脂和溶剂</a:t>
            </a:r>
            <a:r>
              <a:rPr lang="zh-CN" altLang="en-US" sz="1400" dirty="0">
                <a:solidFill>
                  <a:srgbClr val="002060"/>
                </a:solidFill>
                <a:latin typeface="+mn-ea"/>
              </a:rPr>
              <a:t>。</a:t>
            </a:r>
          </a:p>
          <a:p>
            <a:pPr>
              <a:lnSpc>
                <a:spcPct val="150000"/>
              </a:lnSpc>
            </a:pPr>
            <a:r>
              <a:rPr lang="en-US" altLang="en-US" sz="1400" dirty="0">
                <a:solidFill>
                  <a:srgbClr val="002060"/>
                </a:solidFill>
                <a:latin typeface="+mn-ea"/>
              </a:rPr>
              <a:t>4.9  </a:t>
            </a:r>
            <a:r>
              <a:rPr lang="zh-CN" altLang="en-US" sz="1400" dirty="0">
                <a:solidFill>
                  <a:srgbClr val="002060"/>
                </a:solidFill>
                <a:latin typeface="+mn-ea"/>
              </a:rPr>
              <a:t>相互起化学反应或相互接触能引起燃烧、爆炸的气瓶</a:t>
            </a:r>
            <a:r>
              <a:rPr lang="zh-CN" altLang="en-US" sz="1400" b="1" dirty="0">
                <a:solidFill>
                  <a:srgbClr val="FF0000"/>
                </a:solidFill>
                <a:latin typeface="+mn-ea"/>
              </a:rPr>
              <a:t>不得混放</a:t>
            </a:r>
            <a:r>
              <a:rPr lang="zh-CN" altLang="en-US" sz="1400" dirty="0" smtClean="0">
                <a:solidFill>
                  <a:srgbClr val="002060"/>
                </a:solidFill>
                <a:latin typeface="+mn-ea"/>
              </a:rPr>
              <a:t>。</a:t>
            </a:r>
            <a:endParaRPr lang="en-US" altLang="zh-CN" sz="1400" dirty="0" smtClean="0">
              <a:solidFill>
                <a:srgbClr val="002060"/>
              </a:solidFill>
              <a:latin typeface="+mn-ea"/>
            </a:endParaRPr>
          </a:p>
          <a:p>
            <a:pPr>
              <a:lnSpc>
                <a:spcPct val="150000"/>
              </a:lnSpc>
            </a:pPr>
            <a:r>
              <a:rPr lang="en-US" altLang="zh-CN" sz="1400" dirty="0">
                <a:solidFill>
                  <a:srgbClr val="002060"/>
                </a:solidFill>
                <a:latin typeface="+mn-ea"/>
              </a:rPr>
              <a:t> </a:t>
            </a:r>
            <a:r>
              <a:rPr lang="en-US" altLang="zh-CN" sz="1400" dirty="0" smtClean="0">
                <a:solidFill>
                  <a:srgbClr val="002060"/>
                </a:solidFill>
                <a:latin typeface="+mn-ea"/>
              </a:rPr>
              <a:t>    </a:t>
            </a:r>
            <a:r>
              <a:rPr lang="zh-CN" altLang="en-US" sz="1400" dirty="0" smtClean="0">
                <a:solidFill>
                  <a:srgbClr val="002060"/>
                </a:solidFill>
                <a:latin typeface="+mn-ea"/>
              </a:rPr>
              <a:t>（衡量标准根据实际情况把握，间隔几米）</a:t>
            </a:r>
            <a:endParaRPr lang="zh-CN" altLang="en-US" sz="1400" dirty="0">
              <a:solidFill>
                <a:srgbClr val="002060"/>
              </a:solidFill>
              <a:latin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571480"/>
            <a:ext cx="7643866" cy="5586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nSpc>
                <a:spcPct val="150000"/>
              </a:lnSpc>
              <a:buAutoNum type="arabicPlain" startAt="4"/>
            </a:pPr>
            <a:r>
              <a:rPr lang="zh-CN" altLang="en-US" sz="1400" b="1" dirty="0" smtClean="0">
                <a:solidFill>
                  <a:srgbClr val="002060"/>
                </a:solidFill>
                <a:latin typeface="+mn-ea"/>
              </a:rPr>
              <a:t>气</a:t>
            </a:r>
            <a:r>
              <a:rPr lang="zh-CN" altLang="en-US" sz="1400" b="1" dirty="0">
                <a:solidFill>
                  <a:srgbClr val="002060"/>
                </a:solidFill>
                <a:latin typeface="+mn-ea"/>
              </a:rPr>
              <a:t>瓶使用部门管理</a:t>
            </a:r>
          </a:p>
          <a:p>
            <a:pPr marL="342900" indent="-342900">
              <a:lnSpc>
                <a:spcPct val="150000"/>
              </a:lnSpc>
            </a:pPr>
            <a:endParaRPr lang="en-US" altLang="zh-CN" sz="1400" dirty="0" smtClean="0">
              <a:solidFill>
                <a:srgbClr val="002060"/>
              </a:solidFill>
              <a:latin typeface="+mn-ea"/>
            </a:endParaRPr>
          </a:p>
          <a:p>
            <a:pPr marL="228600" indent="-228600">
              <a:lnSpc>
                <a:spcPct val="150000"/>
              </a:lnSpc>
            </a:pPr>
            <a:r>
              <a:rPr lang="en-US" altLang="en-US" sz="1400" dirty="0" smtClean="0">
                <a:solidFill>
                  <a:srgbClr val="002060"/>
                </a:solidFill>
                <a:latin typeface="+mn-ea"/>
              </a:rPr>
              <a:t>4.10  </a:t>
            </a:r>
            <a:r>
              <a:rPr lang="zh-CN" altLang="en-US" sz="1400" dirty="0">
                <a:solidFill>
                  <a:srgbClr val="002060"/>
                </a:solidFill>
                <a:latin typeface="+mn-ea"/>
              </a:rPr>
              <a:t>气瓶使用时，应保持</a:t>
            </a:r>
            <a:r>
              <a:rPr lang="zh-CN" altLang="en-US" sz="1400" b="1" dirty="0">
                <a:solidFill>
                  <a:srgbClr val="FF0000"/>
                </a:solidFill>
                <a:latin typeface="+mn-ea"/>
              </a:rPr>
              <a:t>直立</a:t>
            </a:r>
            <a:r>
              <a:rPr lang="zh-CN" altLang="en-US" sz="1400" dirty="0">
                <a:solidFill>
                  <a:srgbClr val="002060"/>
                </a:solidFill>
                <a:latin typeface="+mn-ea"/>
              </a:rPr>
              <a:t>，并有</a:t>
            </a:r>
            <a:r>
              <a:rPr lang="zh-CN" altLang="en-US" sz="1400" b="1" dirty="0">
                <a:solidFill>
                  <a:srgbClr val="FF0000"/>
                </a:solidFill>
                <a:latin typeface="+mn-ea"/>
              </a:rPr>
              <a:t>防止倾斜</a:t>
            </a:r>
            <a:r>
              <a:rPr lang="zh-CN" altLang="en-US" sz="1400" dirty="0">
                <a:solidFill>
                  <a:srgbClr val="002060"/>
                </a:solidFill>
                <a:latin typeface="+mn-ea"/>
              </a:rPr>
              <a:t>的措施，</a:t>
            </a:r>
            <a:r>
              <a:rPr lang="zh-CN" altLang="en-US" sz="1400" b="1" dirty="0">
                <a:solidFill>
                  <a:srgbClr val="FF0000"/>
                </a:solidFill>
                <a:latin typeface="+mn-ea"/>
              </a:rPr>
              <a:t>气瓶嘴不得朝向操作者</a:t>
            </a:r>
            <a:r>
              <a:rPr lang="zh-CN" altLang="en-US" sz="1400" dirty="0">
                <a:solidFill>
                  <a:srgbClr val="002060"/>
                </a:solidFill>
                <a:latin typeface="+mn-ea"/>
              </a:rPr>
              <a:t>，并及时将空瓶或闲置不用的气瓶通知气瓶供应单位回收。</a:t>
            </a:r>
          </a:p>
          <a:p>
            <a:pPr>
              <a:lnSpc>
                <a:spcPct val="150000"/>
              </a:lnSpc>
            </a:pPr>
            <a:r>
              <a:rPr lang="en-US" altLang="en-US" sz="1400" dirty="0">
                <a:solidFill>
                  <a:srgbClr val="002060"/>
                </a:solidFill>
                <a:latin typeface="+mn-ea"/>
              </a:rPr>
              <a:t>4.11  </a:t>
            </a:r>
            <a:r>
              <a:rPr lang="zh-CN" altLang="en-US" sz="1400" dirty="0">
                <a:solidFill>
                  <a:srgbClr val="002060"/>
                </a:solidFill>
                <a:latin typeface="+mn-ea"/>
              </a:rPr>
              <a:t>危险性气体</a:t>
            </a:r>
            <a:r>
              <a:rPr lang="zh-CN" altLang="en-US" sz="1400" b="1" dirty="0">
                <a:solidFill>
                  <a:srgbClr val="FF0000"/>
                </a:solidFill>
                <a:latin typeface="+mn-ea"/>
              </a:rPr>
              <a:t>长距离管线</a:t>
            </a:r>
            <a:r>
              <a:rPr lang="zh-CN" altLang="en-US" sz="1400" dirty="0">
                <a:solidFill>
                  <a:srgbClr val="002060"/>
                </a:solidFill>
                <a:latin typeface="+mn-ea"/>
              </a:rPr>
              <a:t>输送时，必须</a:t>
            </a:r>
            <a:r>
              <a:rPr lang="zh-CN" altLang="en-US" sz="1400" b="1" dirty="0">
                <a:solidFill>
                  <a:srgbClr val="FF0000"/>
                </a:solidFill>
                <a:latin typeface="+mn-ea"/>
              </a:rPr>
              <a:t>安装减压阀</a:t>
            </a:r>
            <a:r>
              <a:rPr lang="zh-CN" altLang="en-US" sz="1400" dirty="0">
                <a:solidFill>
                  <a:srgbClr val="002060"/>
                </a:solidFill>
                <a:latin typeface="+mn-ea"/>
              </a:rPr>
              <a:t>并实行双阀控制。停止用气时，必须</a:t>
            </a:r>
            <a:r>
              <a:rPr lang="zh-CN" altLang="en-US" sz="1400" b="1" dirty="0">
                <a:solidFill>
                  <a:srgbClr val="002060"/>
                </a:solidFill>
                <a:latin typeface="+mn-ea"/>
              </a:rPr>
              <a:t>关</a:t>
            </a:r>
            <a:r>
              <a:rPr lang="zh-CN" altLang="en-US" sz="1400" dirty="0">
                <a:solidFill>
                  <a:srgbClr val="002060"/>
                </a:solidFill>
                <a:latin typeface="+mn-ea"/>
              </a:rPr>
              <a:t>闭气瓶（源）</a:t>
            </a:r>
            <a:r>
              <a:rPr lang="zh-CN" altLang="en-US" sz="1400" b="1" dirty="0">
                <a:solidFill>
                  <a:srgbClr val="FF0000"/>
                </a:solidFill>
                <a:latin typeface="+mn-ea"/>
              </a:rPr>
              <a:t>总阀</a:t>
            </a:r>
            <a:r>
              <a:rPr lang="zh-CN" altLang="en-US" sz="1400" dirty="0">
                <a:solidFill>
                  <a:srgbClr val="002060"/>
                </a:solidFill>
                <a:latin typeface="+mn-ea"/>
              </a:rPr>
              <a:t>。</a:t>
            </a:r>
          </a:p>
          <a:p>
            <a:pPr>
              <a:lnSpc>
                <a:spcPct val="150000"/>
              </a:lnSpc>
            </a:pPr>
            <a:r>
              <a:rPr lang="en-US" altLang="en-US" sz="1400" dirty="0" smtClean="0">
                <a:solidFill>
                  <a:srgbClr val="002060"/>
                </a:solidFill>
                <a:latin typeface="+mn-ea"/>
              </a:rPr>
              <a:t>4.12   </a:t>
            </a:r>
            <a:r>
              <a:rPr lang="zh-CN" altLang="en-US" sz="1400" dirty="0" smtClean="0">
                <a:solidFill>
                  <a:srgbClr val="002060"/>
                </a:solidFill>
                <a:latin typeface="+mn-ea"/>
              </a:rPr>
              <a:t>气瓶在用</a:t>
            </a:r>
            <a:r>
              <a:rPr lang="zh-CN" altLang="en-US" sz="1400" b="1" dirty="0" smtClean="0">
                <a:solidFill>
                  <a:srgbClr val="FF0000"/>
                </a:solidFill>
                <a:latin typeface="+mn-ea"/>
              </a:rPr>
              <a:t>压力表的检定</a:t>
            </a:r>
            <a:r>
              <a:rPr lang="zh-CN" altLang="en-US" sz="1400" dirty="0" smtClean="0">
                <a:solidFill>
                  <a:srgbClr val="002060"/>
                </a:solidFill>
                <a:latin typeface="+mn-ea"/>
              </a:rPr>
              <a:t>按照所</a:t>
            </a:r>
            <a:r>
              <a:rPr lang="en-US" altLang="zh-CN" sz="1400" dirty="0" smtClean="0">
                <a:solidFill>
                  <a:srgbClr val="002060"/>
                </a:solidFill>
                <a:latin typeface="+mn-ea"/>
              </a:rPr>
              <a:t>《</a:t>
            </a:r>
            <a:r>
              <a:rPr lang="zh-CN" altLang="en-US" sz="1400" dirty="0" smtClean="0">
                <a:solidFill>
                  <a:srgbClr val="002060"/>
                </a:solidFill>
                <a:latin typeface="+mn-ea"/>
              </a:rPr>
              <a:t>计量器具控制程序</a:t>
            </a:r>
            <a:r>
              <a:rPr lang="en-US" altLang="zh-CN" sz="1400" dirty="0" smtClean="0">
                <a:solidFill>
                  <a:srgbClr val="002060"/>
                </a:solidFill>
                <a:latin typeface="+mn-ea"/>
              </a:rPr>
              <a:t>》</a:t>
            </a:r>
            <a:r>
              <a:rPr lang="zh-CN" altLang="en-US" sz="1400" dirty="0" smtClean="0">
                <a:solidFill>
                  <a:srgbClr val="002060"/>
                </a:solidFill>
                <a:latin typeface="+mn-ea"/>
              </a:rPr>
              <a:t>相关规定执行。。</a:t>
            </a:r>
            <a:endParaRPr lang="en-US" altLang="en-US" sz="1400" dirty="0" smtClean="0">
              <a:solidFill>
                <a:srgbClr val="002060"/>
              </a:solidFill>
              <a:latin typeface="+mn-ea"/>
            </a:endParaRPr>
          </a:p>
          <a:p>
            <a:pPr>
              <a:lnSpc>
                <a:spcPct val="150000"/>
              </a:lnSpc>
            </a:pPr>
            <a:r>
              <a:rPr lang="en-US" altLang="en-US" sz="1400" dirty="0" smtClean="0">
                <a:solidFill>
                  <a:srgbClr val="002060"/>
                </a:solidFill>
                <a:latin typeface="+mn-ea"/>
              </a:rPr>
              <a:t>4.13  </a:t>
            </a:r>
            <a:r>
              <a:rPr lang="zh-CN" altLang="en-US" sz="1400" dirty="0" smtClean="0">
                <a:solidFill>
                  <a:srgbClr val="002060"/>
                </a:solidFill>
                <a:latin typeface="+mn-ea"/>
              </a:rPr>
              <a:t>气</a:t>
            </a:r>
            <a:r>
              <a:rPr lang="zh-CN" altLang="en-US" sz="1400" dirty="0">
                <a:solidFill>
                  <a:srgbClr val="002060"/>
                </a:solidFill>
                <a:latin typeface="+mn-ea"/>
              </a:rPr>
              <a:t>瓶必须专瓶专用，</a:t>
            </a:r>
            <a:r>
              <a:rPr lang="zh-CN" altLang="en-US" sz="1400" b="1" dirty="0">
                <a:solidFill>
                  <a:srgbClr val="FF0000"/>
                </a:solidFill>
                <a:latin typeface="+mn-ea"/>
              </a:rPr>
              <a:t>严禁私自改变气瓶内所充气体品种</a:t>
            </a:r>
            <a:r>
              <a:rPr lang="zh-CN" altLang="en-US" sz="1400" dirty="0">
                <a:solidFill>
                  <a:srgbClr val="002060"/>
                </a:solidFill>
                <a:latin typeface="+mn-ea"/>
              </a:rPr>
              <a:t>。科研中特殊需要</a:t>
            </a:r>
            <a:r>
              <a:rPr lang="zh-CN" altLang="en-US" sz="1400" b="1" dirty="0">
                <a:solidFill>
                  <a:srgbClr val="FF0000"/>
                </a:solidFill>
                <a:latin typeface="+mn-ea"/>
              </a:rPr>
              <a:t>配制混合气</a:t>
            </a:r>
            <a:r>
              <a:rPr lang="zh-CN" altLang="en-US" sz="1400" dirty="0">
                <a:solidFill>
                  <a:srgbClr val="002060"/>
                </a:solidFill>
                <a:latin typeface="+mn-ea"/>
              </a:rPr>
              <a:t>时，必须</a:t>
            </a:r>
            <a:r>
              <a:rPr lang="zh-CN" altLang="en-US" sz="1400" b="1" dirty="0">
                <a:solidFill>
                  <a:srgbClr val="FF0000"/>
                </a:solidFill>
                <a:latin typeface="+mn-ea"/>
              </a:rPr>
              <a:t>委托</a:t>
            </a:r>
            <a:r>
              <a:rPr lang="zh-CN" altLang="en-US" sz="1400" dirty="0">
                <a:solidFill>
                  <a:srgbClr val="002060"/>
                </a:solidFill>
                <a:latin typeface="+mn-ea"/>
              </a:rPr>
              <a:t>有资质单位配制，认真阅知气体供应单位提供的</a:t>
            </a:r>
            <a:r>
              <a:rPr lang="en-US" altLang="zh-CN" sz="1400" dirty="0">
                <a:solidFill>
                  <a:srgbClr val="002060"/>
                </a:solidFill>
                <a:latin typeface="+mn-ea"/>
              </a:rPr>
              <a:t>《</a:t>
            </a:r>
            <a:r>
              <a:rPr lang="zh-CN" altLang="en-US" sz="1400" dirty="0">
                <a:solidFill>
                  <a:srgbClr val="002060"/>
                </a:solidFill>
                <a:latin typeface="+mn-ea"/>
              </a:rPr>
              <a:t>标准物质认定证书</a:t>
            </a:r>
            <a:r>
              <a:rPr lang="en-US" altLang="zh-CN" sz="1400" dirty="0">
                <a:solidFill>
                  <a:srgbClr val="002060"/>
                </a:solidFill>
                <a:latin typeface="+mn-ea"/>
              </a:rPr>
              <a:t>》</a:t>
            </a:r>
            <a:r>
              <a:rPr lang="zh-CN" altLang="en-US" sz="1400" dirty="0">
                <a:solidFill>
                  <a:srgbClr val="002060"/>
                </a:solidFill>
                <a:latin typeface="+mn-ea"/>
              </a:rPr>
              <a:t>内容，并做好混合气体标记和使用安全告知。</a:t>
            </a:r>
          </a:p>
          <a:p>
            <a:pPr>
              <a:lnSpc>
                <a:spcPct val="150000"/>
              </a:lnSpc>
            </a:pPr>
            <a:r>
              <a:rPr lang="en-US" altLang="en-US" sz="1400" dirty="0" smtClean="0">
                <a:solidFill>
                  <a:srgbClr val="002060"/>
                </a:solidFill>
                <a:latin typeface="+mn-ea"/>
              </a:rPr>
              <a:t>4.14 </a:t>
            </a:r>
            <a:r>
              <a:rPr lang="zh-CN" altLang="en-US" sz="1400" dirty="0" smtClean="0">
                <a:solidFill>
                  <a:srgbClr val="002060"/>
                </a:solidFill>
                <a:latin typeface="+mn-ea"/>
              </a:rPr>
              <a:t>气</a:t>
            </a:r>
            <a:r>
              <a:rPr lang="zh-CN" altLang="en-US" sz="1400" dirty="0">
                <a:solidFill>
                  <a:srgbClr val="002060"/>
                </a:solidFill>
                <a:latin typeface="+mn-ea"/>
              </a:rPr>
              <a:t>瓶嘴冻结只能用温水（</a:t>
            </a:r>
            <a:r>
              <a:rPr lang="en-US" altLang="en-US" sz="1400" dirty="0">
                <a:solidFill>
                  <a:srgbClr val="002060"/>
                </a:solidFill>
                <a:latin typeface="+mn-ea"/>
              </a:rPr>
              <a:t>40℃</a:t>
            </a:r>
            <a:r>
              <a:rPr lang="zh-CN" altLang="en-US" sz="1400" dirty="0">
                <a:solidFill>
                  <a:srgbClr val="002060"/>
                </a:solidFill>
                <a:latin typeface="+mn-ea"/>
              </a:rPr>
              <a:t>以下）缓开，气瓶嘴漏气或出现故障应采取安全措施并及时报告气瓶供应单位进行处理，严禁私自拆卸修理。</a:t>
            </a:r>
          </a:p>
          <a:p>
            <a:pPr>
              <a:lnSpc>
                <a:spcPct val="150000"/>
              </a:lnSpc>
            </a:pPr>
            <a:r>
              <a:rPr lang="en-US" altLang="en-US" sz="1400" dirty="0" smtClean="0">
                <a:solidFill>
                  <a:srgbClr val="002060"/>
                </a:solidFill>
                <a:latin typeface="+mn-ea"/>
              </a:rPr>
              <a:t>4.15 </a:t>
            </a:r>
            <a:r>
              <a:rPr lang="zh-CN" altLang="en-US" sz="1400" dirty="0" smtClean="0">
                <a:solidFill>
                  <a:srgbClr val="002060"/>
                </a:solidFill>
                <a:latin typeface="+mn-ea"/>
              </a:rPr>
              <a:t>气</a:t>
            </a:r>
            <a:r>
              <a:rPr lang="zh-CN" altLang="en-US" sz="1400" dirty="0">
                <a:solidFill>
                  <a:srgbClr val="002060"/>
                </a:solidFill>
                <a:latin typeface="+mn-ea"/>
              </a:rPr>
              <a:t>瓶内气体严禁用尽，必须留有规定的压力，永久气体气瓶的剩余压力应不小于</a:t>
            </a:r>
            <a:r>
              <a:rPr lang="en-US" altLang="en-US" sz="1400" dirty="0">
                <a:solidFill>
                  <a:srgbClr val="002060"/>
                </a:solidFill>
                <a:latin typeface="+mn-ea"/>
              </a:rPr>
              <a:t>0.05MPa </a:t>
            </a:r>
            <a:r>
              <a:rPr lang="zh-CN" altLang="en-US" sz="1400" dirty="0">
                <a:solidFill>
                  <a:srgbClr val="002060"/>
                </a:solidFill>
                <a:latin typeface="+mn-ea"/>
              </a:rPr>
              <a:t>（</a:t>
            </a:r>
            <a:r>
              <a:rPr lang="en-US" altLang="en-US" sz="1400" dirty="0">
                <a:solidFill>
                  <a:srgbClr val="002060"/>
                </a:solidFill>
                <a:latin typeface="+mn-ea"/>
              </a:rPr>
              <a:t>0.5</a:t>
            </a:r>
            <a:r>
              <a:rPr lang="zh-CN" altLang="en-US" sz="1400" dirty="0">
                <a:solidFill>
                  <a:srgbClr val="002060"/>
                </a:solidFill>
                <a:latin typeface="+mn-ea"/>
              </a:rPr>
              <a:t>公斤），液化气体气瓶应留有不少于</a:t>
            </a:r>
            <a:r>
              <a:rPr lang="en-US" altLang="en-US" sz="1400" dirty="0">
                <a:solidFill>
                  <a:srgbClr val="002060"/>
                </a:solidFill>
                <a:latin typeface="+mn-ea"/>
              </a:rPr>
              <a:t>0.5-1.0%</a:t>
            </a:r>
            <a:r>
              <a:rPr lang="zh-CN" altLang="en-US" sz="1400" dirty="0">
                <a:solidFill>
                  <a:srgbClr val="002060"/>
                </a:solidFill>
                <a:latin typeface="+mn-ea"/>
              </a:rPr>
              <a:t>规定充装量的剩余气体。</a:t>
            </a:r>
          </a:p>
          <a:p>
            <a:pPr>
              <a:lnSpc>
                <a:spcPct val="150000"/>
              </a:lnSpc>
            </a:pPr>
            <a:r>
              <a:rPr lang="en-US" altLang="zh-CN" sz="1400" dirty="0" smtClean="0">
                <a:solidFill>
                  <a:srgbClr val="002060"/>
                </a:solidFill>
                <a:latin typeface="+mn-ea"/>
              </a:rPr>
              <a:t>4.16 </a:t>
            </a:r>
            <a:r>
              <a:rPr lang="zh-CN" altLang="en-US" sz="1400" dirty="0" smtClean="0">
                <a:solidFill>
                  <a:srgbClr val="002060"/>
                </a:solidFill>
                <a:latin typeface="+mn-ea"/>
              </a:rPr>
              <a:t>各</a:t>
            </a:r>
            <a:r>
              <a:rPr lang="zh-CN" altLang="en-US" sz="1400" dirty="0">
                <a:solidFill>
                  <a:srgbClr val="002060"/>
                </a:solidFill>
                <a:latin typeface="+mn-ea"/>
              </a:rPr>
              <a:t>研究组</a:t>
            </a:r>
            <a:r>
              <a:rPr lang="zh-CN" altLang="en-US" sz="1400" b="1" dirty="0">
                <a:solidFill>
                  <a:srgbClr val="FF0000"/>
                </a:solidFill>
                <a:latin typeface="+mn-ea"/>
              </a:rPr>
              <a:t>自</a:t>
            </a:r>
            <a:r>
              <a:rPr lang="zh-CN" altLang="en-US" sz="1400" b="1" dirty="0" smtClean="0">
                <a:solidFill>
                  <a:srgbClr val="FF0000"/>
                </a:solidFill>
                <a:latin typeface="+mn-ea"/>
              </a:rPr>
              <a:t>有气</a:t>
            </a:r>
            <a:r>
              <a:rPr lang="zh-CN" altLang="en-US" sz="1400" b="1" dirty="0">
                <a:solidFill>
                  <a:srgbClr val="FF0000"/>
                </a:solidFill>
                <a:latin typeface="+mn-ea"/>
              </a:rPr>
              <a:t>瓶</a:t>
            </a:r>
            <a:r>
              <a:rPr lang="zh-CN" altLang="en-US" sz="1400" dirty="0">
                <a:solidFill>
                  <a:srgbClr val="002060"/>
                </a:solidFill>
                <a:latin typeface="+mn-ea"/>
              </a:rPr>
              <a:t>，应建立使用</a:t>
            </a:r>
            <a:r>
              <a:rPr lang="zh-CN" altLang="en-US" sz="1400" b="1" dirty="0">
                <a:solidFill>
                  <a:srgbClr val="FF0000"/>
                </a:solidFill>
                <a:latin typeface="+mn-ea"/>
              </a:rPr>
              <a:t>台账</a:t>
            </a:r>
            <a:r>
              <a:rPr lang="zh-CN" altLang="en-US" sz="1400" dirty="0">
                <a:solidFill>
                  <a:srgbClr val="002060"/>
                </a:solidFill>
                <a:latin typeface="+mn-ea"/>
              </a:rPr>
              <a:t>，并按气瓶所充装的介质检验周期，委托有检验资质的单位进行</a:t>
            </a:r>
            <a:r>
              <a:rPr lang="zh-CN" altLang="en-US" sz="1400" b="1" dirty="0">
                <a:solidFill>
                  <a:srgbClr val="FF0000"/>
                </a:solidFill>
                <a:latin typeface="+mn-ea"/>
              </a:rPr>
              <a:t>定期检验</a:t>
            </a:r>
            <a:r>
              <a:rPr lang="zh-CN" altLang="en-US" sz="1400" dirty="0">
                <a:solidFill>
                  <a:srgbClr val="002060"/>
                </a:solidFill>
                <a:latin typeface="+mn-ea"/>
              </a:rPr>
              <a:t>，超过使用周期的气瓶应及时</a:t>
            </a:r>
            <a:r>
              <a:rPr lang="zh-CN" altLang="en-US" sz="1400" b="1" dirty="0">
                <a:solidFill>
                  <a:srgbClr val="FF0000"/>
                </a:solidFill>
                <a:latin typeface="+mn-ea"/>
              </a:rPr>
              <a:t>报废</a:t>
            </a:r>
            <a:r>
              <a:rPr lang="zh-CN" altLang="en-US" sz="1400" dirty="0" smtClean="0">
                <a:solidFill>
                  <a:srgbClr val="002060"/>
                </a:solidFill>
                <a:latin typeface="+mn-ea"/>
              </a:rPr>
              <a:t>。</a:t>
            </a:r>
            <a:endParaRPr lang="en-US" altLang="zh-CN" sz="1400" dirty="0" smtClean="0">
              <a:solidFill>
                <a:srgbClr val="002060"/>
              </a:solidFill>
              <a:latin typeface="+mn-ea"/>
            </a:endParaRPr>
          </a:p>
          <a:p>
            <a:pPr>
              <a:lnSpc>
                <a:spcPct val="150000"/>
              </a:lnSpc>
            </a:pPr>
            <a:r>
              <a:rPr lang="zh-CN" altLang="en-US" sz="1400" dirty="0" smtClean="0">
                <a:solidFill>
                  <a:srgbClr val="002060"/>
                </a:solidFill>
                <a:latin typeface="+mn-ea"/>
              </a:rPr>
              <a:t>      （自有气瓶：液氮、液氧等绝热钢瓶，进口气体，初步估计全所有</a:t>
            </a:r>
            <a:r>
              <a:rPr lang="en-US" altLang="zh-CN" sz="1400" dirty="0" smtClean="0">
                <a:solidFill>
                  <a:srgbClr val="002060"/>
                </a:solidFill>
                <a:latin typeface="+mn-ea"/>
              </a:rPr>
              <a:t>200</a:t>
            </a:r>
            <a:r>
              <a:rPr lang="zh-CN" altLang="en-US" sz="1400" dirty="0" smtClean="0">
                <a:solidFill>
                  <a:srgbClr val="002060"/>
                </a:solidFill>
                <a:latin typeface="+mn-ea"/>
              </a:rPr>
              <a:t>瓶左右）</a:t>
            </a:r>
            <a:endParaRPr lang="zh-CN" altLang="en-US" sz="1400" dirty="0">
              <a:solidFill>
                <a:srgbClr val="002060"/>
              </a:solidFill>
              <a:latin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571480"/>
            <a:ext cx="7643866" cy="58588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lnSpc>
                <a:spcPct val="150000"/>
              </a:lnSpc>
              <a:spcBef>
                <a:spcPct val="0"/>
              </a:spcBef>
              <a:spcAft>
                <a:spcPct val="0"/>
              </a:spcAft>
            </a:pPr>
            <a:r>
              <a:rPr lang="en-US" altLang="zh-CN" sz="1400" b="1" dirty="0" smtClean="0">
                <a:solidFill>
                  <a:srgbClr val="002060"/>
                </a:solidFill>
                <a:latin typeface="+mn-ea"/>
              </a:rPr>
              <a:t>5 </a:t>
            </a:r>
            <a:r>
              <a:rPr lang="zh-CN" altLang="en-US" sz="1400" b="1" dirty="0">
                <a:solidFill>
                  <a:srgbClr val="002060"/>
                </a:solidFill>
                <a:latin typeface="+mn-ea"/>
              </a:rPr>
              <a:t>集中供气使用管理</a:t>
            </a:r>
          </a:p>
          <a:p>
            <a:pPr lvl="0" eaLnBrk="0" fontAlgn="base" hangingPunct="0">
              <a:lnSpc>
                <a:spcPct val="150000"/>
              </a:lnSpc>
              <a:spcBef>
                <a:spcPct val="0"/>
              </a:spcBef>
              <a:spcAft>
                <a:spcPct val="0"/>
              </a:spcAft>
            </a:pPr>
            <a:r>
              <a:rPr lang="en-US" altLang="zh-CN" sz="1400" dirty="0">
                <a:solidFill>
                  <a:srgbClr val="002060"/>
                </a:solidFill>
                <a:latin typeface="+mn-ea"/>
              </a:rPr>
              <a:t>5.1 </a:t>
            </a:r>
            <a:r>
              <a:rPr lang="zh-CN" altLang="en-US" sz="1400" dirty="0">
                <a:solidFill>
                  <a:srgbClr val="002060"/>
                </a:solidFill>
                <a:latin typeface="+mn-ea"/>
              </a:rPr>
              <a:t>用气部门在使用或停用集中供气系统前，应及时向集中供气单位提出申请，经供气单位同意和现场确认，综合管理处核准后方可使用或停用。</a:t>
            </a:r>
          </a:p>
          <a:p>
            <a:pPr lvl="0" eaLnBrk="0" fontAlgn="base" hangingPunct="0">
              <a:lnSpc>
                <a:spcPct val="150000"/>
              </a:lnSpc>
              <a:spcBef>
                <a:spcPct val="0"/>
              </a:spcBef>
              <a:spcAft>
                <a:spcPct val="0"/>
              </a:spcAft>
            </a:pPr>
            <a:r>
              <a:rPr lang="en-US" altLang="zh-CN" sz="1400" dirty="0">
                <a:solidFill>
                  <a:srgbClr val="002060"/>
                </a:solidFill>
                <a:latin typeface="+mn-ea"/>
              </a:rPr>
              <a:t>5.2 </a:t>
            </a:r>
            <a:r>
              <a:rPr lang="zh-CN" altLang="en-US" sz="1400" dirty="0">
                <a:solidFill>
                  <a:srgbClr val="002060"/>
                </a:solidFill>
                <a:latin typeface="+mn-ea"/>
              </a:rPr>
              <a:t>用气部门相关人员应了解和掌握集中供气系统介质和管道情况，集中供气系统进入实验室实验装置前必须安装减压装置。</a:t>
            </a:r>
          </a:p>
          <a:p>
            <a:pPr lvl="0" eaLnBrk="0" fontAlgn="base" hangingPunct="0">
              <a:lnSpc>
                <a:spcPct val="150000"/>
              </a:lnSpc>
              <a:spcBef>
                <a:spcPct val="0"/>
              </a:spcBef>
              <a:spcAft>
                <a:spcPct val="0"/>
              </a:spcAft>
            </a:pPr>
            <a:r>
              <a:rPr lang="en-US" altLang="zh-CN" sz="1400" dirty="0">
                <a:solidFill>
                  <a:srgbClr val="002060"/>
                </a:solidFill>
                <a:latin typeface="+mn-ea"/>
              </a:rPr>
              <a:t>5.3 </a:t>
            </a:r>
            <a:r>
              <a:rPr lang="zh-CN" altLang="en-US" sz="1400" dirty="0">
                <a:solidFill>
                  <a:srgbClr val="002060"/>
                </a:solidFill>
                <a:latin typeface="+mn-ea"/>
              </a:rPr>
              <a:t>用气部门应严格遵守相关规定，</a:t>
            </a:r>
            <a:r>
              <a:rPr lang="zh-CN" altLang="en-US" sz="1400" b="1" dirty="0">
                <a:solidFill>
                  <a:srgbClr val="FF0000"/>
                </a:solidFill>
                <a:latin typeface="+mn-ea"/>
              </a:rPr>
              <a:t>不得随意维修和拆卸集中供气设施</a:t>
            </a:r>
            <a:r>
              <a:rPr lang="zh-CN" altLang="en-US" sz="1400" dirty="0">
                <a:solidFill>
                  <a:srgbClr val="002060"/>
                </a:solidFill>
                <a:latin typeface="+mn-ea"/>
              </a:rPr>
              <a:t>，如发现集中供气系统异常，应及时联系集中供气单位进行处理。</a:t>
            </a:r>
          </a:p>
          <a:p>
            <a:pPr lvl="0" fontAlgn="base">
              <a:lnSpc>
                <a:spcPct val="150000"/>
              </a:lnSpc>
              <a:spcBef>
                <a:spcPct val="0"/>
              </a:spcBef>
              <a:spcAft>
                <a:spcPct val="0"/>
              </a:spcAft>
            </a:pPr>
            <a:endParaRPr lang="en-US" altLang="zh-CN" sz="1400" dirty="0">
              <a:solidFill>
                <a:srgbClr val="002060"/>
              </a:solidFill>
              <a:latin typeface="+mn-ea"/>
            </a:endParaRPr>
          </a:p>
          <a:p>
            <a:pPr marL="342900" indent="-342900" fontAlgn="base">
              <a:lnSpc>
                <a:spcPct val="150000"/>
              </a:lnSpc>
              <a:spcBef>
                <a:spcPct val="0"/>
              </a:spcBef>
              <a:spcAft>
                <a:spcPct val="0"/>
              </a:spcAft>
            </a:pPr>
            <a:r>
              <a:rPr lang="en-US" altLang="zh-CN" sz="1400" b="1" dirty="0">
                <a:solidFill>
                  <a:srgbClr val="002060"/>
                </a:solidFill>
                <a:latin typeface="+mn-ea"/>
              </a:rPr>
              <a:t>6  </a:t>
            </a:r>
            <a:r>
              <a:rPr lang="zh-CN" altLang="en-US" sz="1400" b="1" dirty="0">
                <a:solidFill>
                  <a:srgbClr val="002060"/>
                </a:solidFill>
                <a:latin typeface="+mn-ea"/>
              </a:rPr>
              <a:t>气体报警器管理</a:t>
            </a:r>
          </a:p>
          <a:p>
            <a:pPr lvl="0" eaLnBrk="0" fontAlgn="base" hangingPunct="0">
              <a:lnSpc>
                <a:spcPct val="150000"/>
              </a:lnSpc>
              <a:spcBef>
                <a:spcPct val="0"/>
              </a:spcBef>
              <a:spcAft>
                <a:spcPct val="0"/>
              </a:spcAft>
            </a:pPr>
            <a:r>
              <a:rPr lang="en-US" altLang="zh-CN" sz="1400" dirty="0">
                <a:solidFill>
                  <a:srgbClr val="002060"/>
                </a:solidFill>
                <a:latin typeface="+mn-ea"/>
              </a:rPr>
              <a:t>6.1 </a:t>
            </a:r>
            <a:r>
              <a:rPr lang="zh-CN" altLang="en-US" sz="1400" dirty="0">
                <a:solidFill>
                  <a:srgbClr val="002060"/>
                </a:solidFill>
                <a:latin typeface="+mn-ea"/>
              </a:rPr>
              <a:t>用气部门和集中供气单位应根据气体介质性质和使用供给量等情况，安装满足介质要求的气体报警器，气体报警器的安装应符合相关要求。</a:t>
            </a:r>
          </a:p>
          <a:p>
            <a:pPr lvl="0" eaLnBrk="0" fontAlgn="base" hangingPunct="0">
              <a:lnSpc>
                <a:spcPct val="150000"/>
              </a:lnSpc>
              <a:spcBef>
                <a:spcPct val="0"/>
              </a:spcBef>
              <a:spcAft>
                <a:spcPct val="0"/>
              </a:spcAft>
            </a:pPr>
            <a:r>
              <a:rPr lang="en-US" altLang="zh-CN" sz="1400" dirty="0">
                <a:solidFill>
                  <a:srgbClr val="002060"/>
                </a:solidFill>
                <a:latin typeface="+mn-ea"/>
              </a:rPr>
              <a:t>6.2 </a:t>
            </a:r>
            <a:r>
              <a:rPr lang="zh-CN" altLang="en-US" sz="1400" dirty="0">
                <a:solidFill>
                  <a:srgbClr val="002060"/>
                </a:solidFill>
                <a:latin typeface="+mn-ea"/>
              </a:rPr>
              <a:t>气体报警器的购置和管理由气体使用和供气单位负责，并负责做好日常维护和管理工作。</a:t>
            </a:r>
          </a:p>
          <a:p>
            <a:pPr lvl="0" eaLnBrk="0" fontAlgn="base" hangingPunct="0">
              <a:lnSpc>
                <a:spcPct val="150000"/>
              </a:lnSpc>
              <a:spcBef>
                <a:spcPct val="0"/>
              </a:spcBef>
              <a:spcAft>
                <a:spcPct val="0"/>
              </a:spcAft>
            </a:pPr>
            <a:r>
              <a:rPr lang="en-US" altLang="zh-CN" sz="1400" dirty="0">
                <a:solidFill>
                  <a:srgbClr val="002060"/>
                </a:solidFill>
                <a:latin typeface="+mn-ea"/>
              </a:rPr>
              <a:t>6.3 </a:t>
            </a:r>
            <a:r>
              <a:rPr lang="zh-CN" altLang="en-US" sz="1400" dirty="0">
                <a:solidFill>
                  <a:srgbClr val="002060"/>
                </a:solidFill>
                <a:latin typeface="+mn-ea"/>
              </a:rPr>
              <a:t>用气部门应建立气体报警器台账，新增加的气体报警器应及时向所计量室和综合管理处备案。</a:t>
            </a:r>
          </a:p>
          <a:p>
            <a:pPr lvl="0" eaLnBrk="0" fontAlgn="base" hangingPunct="0">
              <a:lnSpc>
                <a:spcPct val="150000"/>
              </a:lnSpc>
              <a:spcBef>
                <a:spcPct val="0"/>
              </a:spcBef>
              <a:spcAft>
                <a:spcPct val="0"/>
              </a:spcAft>
            </a:pPr>
            <a:r>
              <a:rPr lang="en-US" altLang="zh-CN" sz="1400" dirty="0">
                <a:solidFill>
                  <a:srgbClr val="002060"/>
                </a:solidFill>
                <a:latin typeface="+mn-ea"/>
              </a:rPr>
              <a:t>6.4 </a:t>
            </a:r>
            <a:r>
              <a:rPr lang="zh-CN" altLang="en-US" sz="1400" dirty="0">
                <a:solidFill>
                  <a:srgbClr val="002060"/>
                </a:solidFill>
                <a:latin typeface="+mn-ea"/>
              </a:rPr>
              <a:t>气体报警器使用部门应定期向计量室提出委托检测，综合管理处配合有关部门做好相关检测工作。</a:t>
            </a:r>
          </a:p>
          <a:p>
            <a:pPr lvl="0" eaLnBrk="0" fontAlgn="base" hangingPunct="0">
              <a:lnSpc>
                <a:spcPct val="150000"/>
              </a:lnSpc>
              <a:spcBef>
                <a:spcPct val="0"/>
              </a:spcBef>
              <a:spcAft>
                <a:spcPct val="0"/>
              </a:spcAft>
            </a:pPr>
            <a:r>
              <a:rPr lang="en-US" altLang="zh-CN" sz="1400" dirty="0">
                <a:solidFill>
                  <a:srgbClr val="002060"/>
                </a:solidFill>
                <a:latin typeface="+mn-ea"/>
              </a:rPr>
              <a:t>6.5 </a:t>
            </a:r>
            <a:r>
              <a:rPr lang="zh-CN" altLang="en-US" sz="1400" dirty="0">
                <a:solidFill>
                  <a:srgbClr val="002060"/>
                </a:solidFill>
                <a:latin typeface="+mn-ea"/>
              </a:rPr>
              <a:t>使用气体报警器部门应根据年度检测情况，及时维修和更换失效报气体报警器</a:t>
            </a:r>
            <a:r>
              <a:rPr kumimoji="0" lang="zh-CN" altLang="en-US" sz="1400" b="0" i="0" u="none" strike="noStrike" cap="none" normalizeH="0" baseline="0" dirty="0" smtClean="0">
                <a:ln>
                  <a:noFill/>
                </a:ln>
                <a:solidFill>
                  <a:schemeClr val="tx1"/>
                </a:solidFill>
                <a:effectLst/>
                <a:latin typeface="仿宋" pitchFamily="49" charset="-122"/>
                <a:ea typeface="仿宋" pitchFamily="49" charset="-122"/>
                <a:cs typeface="Times New Roman" pitchFamily="18" charset="0"/>
              </a:rPr>
              <a:t>。</a:t>
            </a:r>
            <a:endParaRPr lang="zh-CN" altLang="en-US" dirty="0">
              <a:latin typeface="Arial" pitchFamily="34" charset="0"/>
              <a:ea typeface="宋体" pitchFamily="2" charset="-122"/>
              <a:cs typeface="宋体" pitchFamily="2" charset="-122"/>
            </a:endParaRPr>
          </a:p>
          <a:p>
            <a:pPr marL="228600" indent="-228600">
              <a:lnSpc>
                <a:spcPct val="150000"/>
              </a:lnSpc>
            </a:pPr>
            <a:endParaRPr lang="zh-CN" altLang="en-US" sz="1400" dirty="0">
              <a:solidFill>
                <a:srgbClr val="002060"/>
              </a:solidFill>
              <a:latin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黑体" pitchFamily="49" charset="-122"/>
                <a:ea typeface="黑体" pitchFamily="49" charset="-122"/>
              </a:rPr>
              <a:t>危险</a:t>
            </a:r>
            <a:r>
              <a:rPr lang="zh-CN" altLang="en-US" dirty="0">
                <a:latin typeface="黑体" pitchFamily="49" charset="-122"/>
                <a:ea typeface="黑体" pitchFamily="49" charset="-122"/>
              </a:rPr>
              <a:t>化学品库房管理</a:t>
            </a:r>
            <a:r>
              <a:rPr lang="zh-CN" altLang="en-US" dirty="0" smtClean="0">
                <a:latin typeface="黑体" pitchFamily="49" charset="-122"/>
                <a:ea typeface="黑体" pitchFamily="49" charset="-122"/>
              </a:rPr>
              <a:t>规定</a:t>
            </a:r>
            <a:endParaRPr lang="zh-CN" altLang="en-US" dirty="0">
              <a:latin typeface="黑体" pitchFamily="49" charset="-122"/>
              <a:ea typeface="黑体" pitchFamily="49" charset="-122"/>
            </a:endParaRPr>
          </a:p>
        </p:txBody>
      </p:sp>
      <p:sp>
        <p:nvSpPr>
          <p:cNvPr id="3" name="副标题 2"/>
          <p:cNvSpPr>
            <a:spLocks noGrp="1"/>
          </p:cNvSpPr>
          <p:nvPr>
            <p:ph type="subTitle" idx="1"/>
          </p:nvPr>
        </p:nvSpPr>
        <p:spPr/>
        <p:txBody>
          <a:bodyPr/>
          <a:lstStyle/>
          <a:p>
            <a:r>
              <a:rPr lang="zh-CN" altLang="en-US" dirty="0" smtClean="0"/>
              <a:t>综合管理处  任晓光</a:t>
            </a:r>
            <a:endParaRPr lang="en-US" altLang="zh-CN" dirty="0" smtClean="0"/>
          </a:p>
          <a:p>
            <a:endParaRPr lang="en-US" altLang="zh-CN" dirty="0"/>
          </a:p>
          <a:p>
            <a:r>
              <a:rPr lang="en-US" altLang="zh-CN" dirty="0" smtClean="0"/>
              <a:t>2016.11.11</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1879</Words>
  <Application>Microsoft Office PowerPoint</Application>
  <PresentationFormat>全屏显示(4:3)</PresentationFormat>
  <Paragraphs>90</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 </vt:lpstr>
      <vt:lpstr>气瓶与集中供气安全管理规定</vt:lpstr>
      <vt:lpstr>PowerPoint 演示文稿</vt:lpstr>
      <vt:lpstr>PowerPoint 演示文稿</vt:lpstr>
      <vt:lpstr>PowerPoint 演示文稿</vt:lpstr>
      <vt:lpstr>PowerPoint 演示文稿</vt:lpstr>
      <vt:lpstr>PowerPoint 演示文稿</vt:lpstr>
      <vt:lpstr>PowerPoint 演示文稿</vt:lpstr>
      <vt:lpstr>危险化学品库房管理规定</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气瓶与集中供气安全管理规定</dc:title>
  <dc:creator>unknown</dc:creator>
  <cp:lastModifiedBy>ensheng501</cp:lastModifiedBy>
  <cp:revision>25</cp:revision>
  <dcterms:created xsi:type="dcterms:W3CDTF">2016-11-09T06:44:54Z</dcterms:created>
  <dcterms:modified xsi:type="dcterms:W3CDTF">2017-07-06T09:01:57Z</dcterms:modified>
</cp:coreProperties>
</file>